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61" r:id="rId5"/>
    <p:sldId id="268" r:id="rId6"/>
    <p:sldId id="279" r:id="rId7"/>
    <p:sldId id="257" r:id="rId8"/>
    <p:sldId id="286" r:id="rId9"/>
    <p:sldId id="291" r:id="rId10"/>
    <p:sldId id="289" r:id="rId11"/>
    <p:sldId id="292" r:id="rId12"/>
    <p:sldId id="290" r:id="rId13"/>
    <p:sldId id="293" r:id="rId14"/>
    <p:sldId id="294" r:id="rId15"/>
    <p:sldId id="258" r:id="rId16"/>
    <p:sldId id="295" r:id="rId17"/>
    <p:sldId id="296" r:id="rId18"/>
    <p:sldId id="297" r:id="rId19"/>
    <p:sldId id="299" r:id="rId20"/>
    <p:sldId id="298" r:id="rId21"/>
    <p:sldId id="300" r:id="rId22"/>
    <p:sldId id="301" r:id="rId23"/>
    <p:sldId id="260" r:id="rId24"/>
    <p:sldId id="274" r:id="rId25"/>
  </p:sldIdLst>
  <p:sldSz cx="18288000" cy="10287000"/>
  <p:notesSz cx="6858000" cy="9144000"/>
  <p:embeddedFontLst>
    <p:embeddedFont>
      <p:font typeface="Calibri" panose="020F0502020204030204"/>
      <p:regular r:id="rId29"/>
      <p:bold r:id="rId30"/>
      <p:italic r:id="rId31"/>
      <p:boldItalic r:id="rId32"/>
    </p:embeddedFont>
    <p:embeddedFont>
      <p:font typeface="Archivo Black" panose="020B0A03020202020B04"/>
      <p:regular r:id="rId33"/>
    </p:embeddedFont>
    <p:embeddedFont>
      <p:font typeface="Roboto" panose="0200000000000000000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42" userDrawn="1">
          <p15:clr>
            <a:srgbClr val="A4A3A4"/>
          </p15:clr>
        </p15:guide>
        <p15:guide id="2" pos="286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142"/>
        <p:guide pos="2866"/>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arish\OneDrive\Desktop\nust%20sem\nust%20sem%207\FEA\FEA%20lab%20project\steady%20structural\mesh_convergence.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arish\OneDrive\Desktop\nust%20sem\nust%20sem%207\FEA\FEA%20lab%20project\steady%20structural\mesh_convergence.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arish\OneDrive\Desktop\nust%20sem\nust%20sem%207\FEA\FEA%20lab%20project\steady%20structural\mesh_convergenc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[mesh_convergence.xlsx]stress convergernce static !PivotTable1</c:name>
    <c:fmtId val="-1"/>
  </c:pivotSource>
  <c:chart>
    <c:title>
      <c:layout/>
      <c:overlay val="0"/>
      <c:spPr>
        <a:noFill/>
        <a:ln>
          <a:noFill/>
        </a:ln>
        <a:effectLst/>
      </c:spPr>
      <c:txPr>
        <a:bodyPr rot="0" spcFirstLastPara="0" vertOverflow="ellipsis" vert="horz" wrap="square" anchor="ctr" anchorCtr="1"/>
        <a:lstStyle/>
        <a:p>
          <a:pPr>
            <a:defRPr lang="en-US" sz="1400" b="1" i="0" u="none" strike="noStrike" kern="1200" baseline="0">
              <a:solidFill>
                <a:schemeClr val="dk1">
                  <a:lumMod val="75000"/>
                  <a:lumOff val="25000"/>
                </a:schemeClr>
              </a:solidFill>
              <a:latin typeface="+mn-lt"/>
              <a:ea typeface="+mn-ea"/>
              <a:cs typeface="+mn-cs"/>
            </a:defRPr>
          </a:pPr>
        </a:p>
      </c:txPr>
    </c:title>
    <c:autoTitleDeleted val="0"/>
    <c:plotArea>
      <c:layout/>
      <c:lineChart>
        <c:grouping val="standard"/>
        <c:varyColors val="0"/>
        <c:ser>
          <c:idx val="0"/>
          <c:order val="0"/>
          <c:tx>
            <c:strRef>
              <c:f>'[mesh_convergence.xlsx]stress convergernce static '!$B$3</c:f>
              <c:strCache>
                <c:ptCount val="1"/>
                <c:pt idx="0">
                  <c:v>Total</c:v>
                </c:pt>
              </c:strCache>
            </c:strRef>
          </c:tx>
          <c:spPr>
            <a:ln w="28575" cap="rnd">
              <a:solidFill>
                <a:schemeClr val="accent1"/>
              </a:solidFill>
              <a:round/>
            </a:ln>
            <a:effectLst>
              <a:outerShdw blurRad="50800" dist="25400" dir="5400000" algn="t" rotWithShape="0">
                <a:schemeClr val="accent1">
                  <a:lumMod val="50000"/>
                  <a:alpha val="30000"/>
                </a:schemeClr>
              </a:outerShdw>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2400" b="0" i="0" u="none" strike="noStrike" kern="1200" baseline="0">
                    <a:solidFill>
                      <a:schemeClr val="dk1">
                        <a:lumMod val="75000"/>
                        <a:lumOff val="25000"/>
                      </a:schemeClr>
                    </a:solidFill>
                    <a:latin typeface="+mn-lt"/>
                    <a:ea typeface="+mn-ea"/>
                    <a:cs typeface="+mn-cs"/>
                  </a:defRPr>
                </a:pPr>
              </a:p>
            </c:txPr>
            <c:dLblPos val="r"/>
            <c:showLegendKey val="0"/>
            <c:showVal val="1"/>
            <c:showCatName val="0"/>
            <c:showSerName val="0"/>
            <c:showPercent val="1"/>
            <c:showBubbleSize val="1"/>
            <c:showLeaderLines val="0"/>
            <c:extLst>
              <c:ext xmlns:c15="http://schemas.microsoft.com/office/drawing/2012/chart" uri="{CE6537A1-D6FC-4f65-9D91-7224C49458BB}">
                <c15:layout/>
                <c15:showLeaderLines val="0"/>
                <c15:leaderLines>
                  <c:spPr>
                    <a:ln w="9525">
                      <a:solidFill>
                        <a:schemeClr val="dk1">
                          <a:lumMod val="35000"/>
                          <a:lumOff val="65000"/>
                        </a:schemeClr>
                      </a:solidFill>
                    </a:ln>
                    <a:effectLst/>
                  </c:spPr>
                </c15:leaderLines>
              </c:ext>
            </c:extLst>
          </c:dLbls>
          <c:cat>
            <c:strRef>
              <c:f>'[mesh_convergence.xlsx]stress convergernce static '!$A$4:$A$8</c:f>
              <c:strCache>
                <c:ptCount val="4"/>
                <c:pt idx="0">
                  <c:v>3</c:v>
                </c:pt>
                <c:pt idx="1">
                  <c:v>4</c:v>
                </c:pt>
                <c:pt idx="2">
                  <c:v>7</c:v>
                </c:pt>
                <c:pt idx="3">
                  <c:v>10</c:v>
                </c:pt>
              </c:strCache>
            </c:strRef>
          </c:cat>
          <c:val>
            <c:numRef>
              <c:f>'[mesh_convergence.xlsx]stress convergernce static '!$B$4:$B$8</c:f>
              <c:numCache>
                <c:formatCode>General</c:formatCode>
                <c:ptCount val="4"/>
                <c:pt idx="0">
                  <c:v>9.99</c:v>
                </c:pt>
                <c:pt idx="1">
                  <c:v>9.85</c:v>
                </c:pt>
                <c:pt idx="2">
                  <c:v>9.3</c:v>
                </c:pt>
                <c:pt idx="3">
                  <c:v>8.9</c:v>
                </c:pt>
              </c:numCache>
            </c:numRef>
          </c:val>
          <c:smooth val="0"/>
        </c:ser>
        <c:dLbls>
          <c:showLegendKey val="0"/>
          <c:showVal val="1"/>
          <c:showCatName val="0"/>
          <c:showSerName val="0"/>
          <c:showPercent val="1"/>
          <c:showBubbleSize val="1"/>
        </c:dLbls>
        <c:marker val="0"/>
        <c:smooth val="0"/>
        <c:axId val="857686030"/>
        <c:axId val="979628092"/>
      </c:lineChart>
      <c:catAx>
        <c:axId val="857686030"/>
        <c:scaling>
          <c:orientation val="minMax"/>
        </c:scaling>
        <c:delete val="0"/>
        <c:axPos val="b"/>
        <c:majorTickMark val="none"/>
        <c:minorTickMark val="none"/>
        <c:tickLblPos val="nextTo"/>
        <c:spPr>
          <a:noFill/>
          <a:ln w="9525" cap="flat" cmpd="sng" algn="ctr">
            <a:solidFill>
              <a:schemeClr val="dk1">
                <a:lumMod val="15000"/>
                <a:lumOff val="85000"/>
              </a:schemeClr>
            </a:solidFill>
            <a:round/>
          </a:ln>
          <a:effectLst/>
        </c:spPr>
        <c:txPr>
          <a:bodyPr rot="-60000000" spcFirstLastPara="0" vertOverflow="ellipsis" vert="horz" wrap="square" anchor="ctr" anchorCtr="1"/>
          <a:lstStyle/>
          <a:p>
            <a:pPr>
              <a:defRPr lang="en-US" sz="2400" b="0" i="0" u="none" strike="noStrike" kern="1200" baseline="0">
                <a:solidFill>
                  <a:schemeClr val="dk1">
                    <a:lumMod val="65000"/>
                    <a:lumOff val="35000"/>
                  </a:schemeClr>
                </a:solidFill>
                <a:latin typeface="+mn-lt"/>
                <a:ea typeface="+mn-ea"/>
                <a:cs typeface="+mn-cs"/>
              </a:defRPr>
            </a:pPr>
          </a:p>
        </c:txPr>
        <c:crossAx val="979628092"/>
        <c:crosses val="autoZero"/>
        <c:auto val="1"/>
        <c:lblAlgn val="ctr"/>
        <c:lblOffset val="100"/>
        <c:noMultiLvlLbl val="0"/>
      </c:catAx>
      <c:valAx>
        <c:axId val="979628092"/>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2000" b="0" i="0" u="none" strike="noStrike" kern="1200" baseline="0">
                <a:solidFill>
                  <a:schemeClr val="dk1">
                    <a:lumMod val="65000"/>
                    <a:lumOff val="35000"/>
                  </a:schemeClr>
                </a:solidFill>
                <a:latin typeface="+mn-lt"/>
                <a:ea typeface="+mn-ea"/>
                <a:cs typeface="+mn-cs"/>
              </a:defRPr>
            </a:pPr>
          </a:p>
        </c:txPr>
        <c:crossAx val="857686030"/>
        <c:crosses val="autoZero"/>
        <c:crossBetween val="between"/>
      </c:valAx>
      <c:spPr>
        <a:noFill/>
        <a:ln>
          <a:noFill/>
        </a:ln>
        <a:effectLst/>
      </c:spPr>
    </c:plotArea>
    <c:legend>
      <c:legendPos val="r"/>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dk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b3856800-6255-4cef-aa1a-9027e25b9298}"/>
      </c:ext>
    </c:extLst>
  </c:chart>
  <c:spPr>
    <a:solidFill>
      <a:schemeClr val="lt1">
        <a:lumMod val="96000"/>
      </a:schemeClr>
    </a:solidFill>
    <a:ln w="9525" cap="flat" cmpd="sng" algn="ctr">
      <a:solidFill>
        <a:schemeClr val="tx1">
          <a:lumMod val="15000"/>
          <a:lumOff val="85000"/>
        </a:schemeClr>
      </a:solidFill>
      <a:round/>
    </a:ln>
    <a:effectLst/>
  </c:spPr>
  <c:txPr>
    <a:bodyPr/>
    <a:lstStyle/>
    <a:p>
      <a:pPr>
        <a:defRPr lang="en-US"/>
      </a:pPr>
    </a:p>
  </c:txPr>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[mesh_convergence.xlsx]strain convergence!PivotTable2</c:name>
    <c:fmtId val="-1"/>
  </c:pivotSource>
  <c:chart>
    <c:title>
      <c:layout/>
      <c:overlay val="0"/>
      <c:spPr>
        <a:noFill/>
        <a:ln>
          <a:noFill/>
        </a:ln>
        <a:effectLst/>
      </c:spPr>
      <c:txPr>
        <a:bodyPr rot="0" spcFirstLastPara="0" vertOverflow="ellipsis" vert="horz" wrap="square" anchor="ctr" anchorCtr="1"/>
        <a:lstStyle/>
        <a:p>
          <a:pPr>
            <a:defRPr lang="en-US" sz="1400" b="1" i="0" u="none" strike="noStrike" kern="1200" baseline="0">
              <a:solidFill>
                <a:schemeClr val="dk1">
                  <a:lumMod val="75000"/>
                  <a:lumOff val="25000"/>
                </a:schemeClr>
              </a:solidFill>
              <a:latin typeface="+mn-lt"/>
              <a:ea typeface="+mn-ea"/>
              <a:cs typeface="+mn-cs"/>
            </a:defRPr>
          </a:pPr>
        </a:p>
      </c:txPr>
    </c:title>
    <c:autoTitleDeleted val="0"/>
    <c:plotArea>
      <c:layout/>
      <c:lineChart>
        <c:grouping val="standard"/>
        <c:varyColors val="0"/>
        <c:ser>
          <c:idx val="0"/>
          <c:order val="0"/>
          <c:tx>
            <c:strRef>
              <c:f>'[mesh_convergence.xlsx]strain convergence'!$B$3</c:f>
              <c:strCache>
                <c:ptCount val="1"/>
                <c:pt idx="0">
                  <c:v>Total</c:v>
                </c:pt>
              </c:strCache>
            </c:strRef>
          </c:tx>
          <c:spPr>
            <a:ln w="28575" cap="rnd">
              <a:solidFill>
                <a:schemeClr val="accent1"/>
              </a:solidFill>
              <a:round/>
            </a:ln>
            <a:effectLst>
              <a:outerShdw blurRad="50800" dist="25400" dir="5400000" algn="t" rotWithShape="0">
                <a:schemeClr val="accent1">
                  <a:lumMod val="50000"/>
                  <a:alpha val="30000"/>
                </a:schemeClr>
              </a:outerShdw>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dk1">
                        <a:lumMod val="75000"/>
                        <a:lumOff val="25000"/>
                      </a:schemeClr>
                    </a:solidFill>
                    <a:latin typeface="+mn-lt"/>
                    <a:ea typeface="+mn-ea"/>
                    <a:cs typeface="+mn-cs"/>
                  </a:defRPr>
                </a:pPr>
              </a:p>
            </c:txPr>
            <c:dLblPos val="r"/>
            <c:showLegendKey val="0"/>
            <c:showVal val="1"/>
            <c:showCatName val="0"/>
            <c:showSerName val="0"/>
            <c:showPercent val="1"/>
            <c:showBubbleSize val="1"/>
            <c:showLeaderLines val="0"/>
            <c:extLst>
              <c:ext xmlns:c15="http://schemas.microsoft.com/office/drawing/2012/chart" uri="{CE6537A1-D6FC-4f65-9D91-7224C49458BB}">
                <c15:layout/>
                <c15:showLeaderLines val="0"/>
                <c15:leaderLines>
                  <c:spPr>
                    <a:ln w="9525">
                      <a:solidFill>
                        <a:schemeClr val="dk1">
                          <a:lumMod val="35000"/>
                          <a:lumOff val="65000"/>
                        </a:schemeClr>
                      </a:solidFill>
                    </a:ln>
                    <a:effectLst/>
                  </c:spPr>
                </c15:leaderLines>
              </c:ext>
            </c:extLst>
          </c:dLbls>
          <c:cat>
            <c:strRef>
              <c:f>'[mesh_convergence.xlsx]strain convergence'!$A$4:$A$8</c:f>
              <c:strCache>
                <c:ptCount val="4"/>
                <c:pt idx="0">
                  <c:v>3</c:v>
                </c:pt>
                <c:pt idx="1">
                  <c:v>4</c:v>
                </c:pt>
                <c:pt idx="2">
                  <c:v>7</c:v>
                </c:pt>
                <c:pt idx="3">
                  <c:v>10</c:v>
                </c:pt>
              </c:strCache>
            </c:strRef>
          </c:cat>
          <c:val>
            <c:numRef>
              <c:f>'[mesh_convergence.xlsx]strain convergence'!$B$4:$B$8</c:f>
              <c:numCache>
                <c:formatCode>General</c:formatCode>
                <c:ptCount val="4"/>
                <c:pt idx="0">
                  <c:v>0.00014476</c:v>
                </c:pt>
                <c:pt idx="1">
                  <c:v>0.00013101</c:v>
                </c:pt>
                <c:pt idx="2">
                  <c:v>0.00011116</c:v>
                </c:pt>
                <c:pt idx="3">
                  <c:v>0.00010403</c:v>
                </c:pt>
              </c:numCache>
            </c:numRef>
          </c:val>
          <c:smooth val="0"/>
        </c:ser>
        <c:dLbls>
          <c:showLegendKey val="0"/>
          <c:showVal val="1"/>
          <c:showCatName val="0"/>
          <c:showSerName val="0"/>
          <c:showPercent val="1"/>
          <c:showBubbleSize val="1"/>
        </c:dLbls>
        <c:marker val="0"/>
        <c:smooth val="0"/>
        <c:axId val="498881349"/>
        <c:axId val="744000242"/>
      </c:lineChart>
      <c:catAx>
        <c:axId val="498881349"/>
        <c:scaling>
          <c:orientation val="minMax"/>
        </c:scaling>
        <c:delete val="0"/>
        <c:axPos val="b"/>
        <c:majorTickMark val="none"/>
        <c:minorTickMark val="none"/>
        <c:tickLblPos val="nextTo"/>
        <c:spPr>
          <a:noFill/>
          <a:ln w="9525" cap="flat" cmpd="sng" algn="ctr">
            <a:solidFill>
              <a:schemeClr val="dk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dk1">
                    <a:lumMod val="65000"/>
                    <a:lumOff val="35000"/>
                  </a:schemeClr>
                </a:solidFill>
                <a:latin typeface="+mn-lt"/>
                <a:ea typeface="+mn-ea"/>
                <a:cs typeface="+mn-cs"/>
              </a:defRPr>
            </a:pPr>
          </a:p>
        </c:txPr>
        <c:crossAx val="744000242"/>
        <c:crosses val="autoZero"/>
        <c:auto val="1"/>
        <c:lblAlgn val="ctr"/>
        <c:lblOffset val="100"/>
        <c:noMultiLvlLbl val="0"/>
      </c:catAx>
      <c:valAx>
        <c:axId val="744000242"/>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dk1">
                    <a:lumMod val="65000"/>
                    <a:lumOff val="35000"/>
                  </a:schemeClr>
                </a:solidFill>
                <a:latin typeface="+mn-lt"/>
                <a:ea typeface="+mn-ea"/>
                <a:cs typeface="+mn-cs"/>
              </a:defRPr>
            </a:pPr>
          </a:p>
        </c:txPr>
        <c:crossAx val="498881349"/>
        <c:crosses val="autoZero"/>
        <c:crossBetween val="between"/>
      </c:valAx>
      <c:spPr>
        <a:noFill/>
        <a:ln>
          <a:noFill/>
        </a:ln>
        <a:effectLst/>
      </c:spPr>
    </c:plotArea>
    <c:legend>
      <c:legendPos val="r"/>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dk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7cde8c97-4f2e-4f62-840f-8342ee59925c}"/>
      </c:ext>
    </c:extLst>
  </c:chart>
  <c:spPr>
    <a:solidFill>
      <a:schemeClr val="lt1">
        <a:lumMod val="96000"/>
      </a:schemeClr>
    </a:solidFill>
    <a:ln w="9525" cap="flat" cmpd="sng" algn="ctr">
      <a:solidFill>
        <a:schemeClr val="tx1">
          <a:lumMod val="15000"/>
          <a:lumOff val="85000"/>
        </a:schemeClr>
      </a:solidFill>
      <a:round/>
    </a:ln>
    <a:effectLst/>
  </c:spPr>
  <c:txPr>
    <a:bodyPr/>
    <a:lstStyle/>
    <a:p>
      <a:pPr>
        <a:defRPr lang="en-US"/>
      </a:pPr>
    </a:p>
  </c:txPr>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[mesh_convergence.xlsx]strain convergence!PivotTable2</c:name>
    <c:fmtId val="-1"/>
  </c:pivotSource>
  <c:chart>
    <c:title>
      <c:layout/>
      <c:overlay val="0"/>
      <c:spPr>
        <a:noFill/>
        <a:ln>
          <a:noFill/>
        </a:ln>
        <a:effectLst/>
      </c:spPr>
      <c:txPr>
        <a:bodyPr rot="0" spcFirstLastPara="0" vertOverflow="ellipsis" vert="horz" wrap="square" anchor="ctr" anchorCtr="1"/>
        <a:lstStyle/>
        <a:p>
          <a:pPr>
            <a:defRPr lang="en-US" sz="1920" b="1" i="0" u="none" strike="noStrike" kern="1200" baseline="0">
              <a:solidFill>
                <a:schemeClr val="dk1">
                  <a:lumMod val="75000"/>
                  <a:lumOff val="25000"/>
                </a:schemeClr>
              </a:solidFill>
              <a:latin typeface="+mn-lt"/>
              <a:ea typeface="+mn-ea"/>
              <a:cs typeface="+mn-cs"/>
            </a:defRPr>
          </a:pPr>
        </a:p>
      </c:txPr>
    </c:title>
    <c:autoTitleDeleted val="0"/>
    <c:plotArea>
      <c:layout/>
      <c:lineChart>
        <c:grouping val="standard"/>
        <c:varyColors val="0"/>
        <c:ser>
          <c:idx val="0"/>
          <c:order val="0"/>
          <c:tx>
            <c:strRef>
              <c:f>'[mesh_convergence.xlsx]strain convergence'!$B$3</c:f>
              <c:strCache>
                <c:ptCount val="1"/>
                <c:pt idx="0">
                  <c:v>Total</c:v>
                </c:pt>
              </c:strCache>
            </c:strRef>
          </c:tx>
          <c:spPr>
            <a:ln w="28575" cap="rnd">
              <a:solidFill>
                <a:schemeClr val="accent1"/>
              </a:solidFill>
              <a:round/>
            </a:ln>
            <a:effectLst>
              <a:outerShdw blurRad="50800" dist="25400" dir="5400000" algn="t" rotWithShape="0">
                <a:schemeClr val="accent1">
                  <a:lumMod val="50000"/>
                  <a:alpha val="30000"/>
                </a:schemeClr>
              </a:outerShdw>
            </a:effectLst>
          </c:spPr>
          <c:marker>
            <c:symbol val="none"/>
          </c:marker>
          <c:dLbls>
            <c:spPr>
              <a:noFill/>
              <a:ln>
                <a:noFill/>
              </a:ln>
              <a:effectLst/>
            </c:spPr>
            <c:txPr>
              <a:bodyPr rot="0" spcFirstLastPara="0" vertOverflow="ellipsis" vert="horz" wrap="square" lIns="38100" tIns="19050" rIns="38100" bIns="19050" anchor="ctr" anchorCtr="1"/>
              <a:lstStyle/>
              <a:p>
                <a:pPr>
                  <a:defRPr lang="en-US" sz="1600" b="0" i="0" u="none" strike="noStrike" kern="1200" baseline="0">
                    <a:solidFill>
                      <a:schemeClr val="dk1">
                        <a:lumMod val="75000"/>
                        <a:lumOff val="25000"/>
                      </a:schemeClr>
                    </a:solidFill>
                    <a:latin typeface="+mn-lt"/>
                    <a:ea typeface="+mn-ea"/>
                    <a:cs typeface="+mn-cs"/>
                  </a:defRPr>
                </a:pPr>
              </a:p>
            </c:txPr>
            <c:dLblPos val="r"/>
            <c:showLegendKey val="0"/>
            <c:showVal val="1"/>
            <c:showCatName val="0"/>
            <c:showSerName val="0"/>
            <c:showPercent val="1"/>
            <c:showBubbleSize val="1"/>
            <c:showLeaderLines val="0"/>
            <c:extLst>
              <c:ext xmlns:c15="http://schemas.microsoft.com/office/drawing/2012/chart" uri="{CE6537A1-D6FC-4f65-9D91-7224C49458BB}">
                <c15:layout/>
                <c15:showLeaderLines val="0"/>
                <c15:leaderLines>
                  <c:spPr>
                    <a:ln w="9525">
                      <a:solidFill>
                        <a:schemeClr val="dk1">
                          <a:lumMod val="35000"/>
                          <a:lumOff val="65000"/>
                        </a:schemeClr>
                      </a:solidFill>
                    </a:ln>
                    <a:effectLst/>
                  </c:spPr>
                </c15:leaderLines>
              </c:ext>
            </c:extLst>
          </c:dLbls>
          <c:cat>
            <c:strRef>
              <c:f>'[mesh_convergence.xlsx]strain convergence'!$A$4:$A$8</c:f>
              <c:strCache>
                <c:ptCount val="4"/>
                <c:pt idx="0">
                  <c:v>3</c:v>
                </c:pt>
                <c:pt idx="1">
                  <c:v>4</c:v>
                </c:pt>
                <c:pt idx="2">
                  <c:v>7</c:v>
                </c:pt>
                <c:pt idx="3">
                  <c:v>10</c:v>
                </c:pt>
              </c:strCache>
            </c:strRef>
          </c:cat>
          <c:val>
            <c:numRef>
              <c:f>'[mesh_convergence.xlsx]strain convergence'!$B$4:$B$8</c:f>
              <c:numCache>
                <c:formatCode>General</c:formatCode>
                <c:ptCount val="4"/>
                <c:pt idx="0">
                  <c:v>0.00014476</c:v>
                </c:pt>
                <c:pt idx="1">
                  <c:v>0.00013101</c:v>
                </c:pt>
                <c:pt idx="2">
                  <c:v>0.00011116</c:v>
                </c:pt>
                <c:pt idx="3">
                  <c:v>0.00010403</c:v>
                </c:pt>
              </c:numCache>
            </c:numRef>
          </c:val>
          <c:smooth val="0"/>
        </c:ser>
        <c:dLbls>
          <c:showLegendKey val="0"/>
          <c:showVal val="1"/>
          <c:showCatName val="0"/>
          <c:showSerName val="0"/>
          <c:showPercent val="1"/>
          <c:showBubbleSize val="1"/>
        </c:dLbls>
        <c:marker val="0"/>
        <c:smooth val="0"/>
        <c:axId val="498881349"/>
        <c:axId val="744000242"/>
      </c:lineChart>
      <c:catAx>
        <c:axId val="498881349"/>
        <c:scaling>
          <c:orientation val="minMax"/>
        </c:scaling>
        <c:delete val="0"/>
        <c:axPos val="b"/>
        <c:majorTickMark val="none"/>
        <c:minorTickMark val="none"/>
        <c:tickLblPos val="nextTo"/>
        <c:spPr>
          <a:noFill/>
          <a:ln w="9525" cap="flat" cmpd="sng" algn="ctr">
            <a:solidFill>
              <a:schemeClr val="dk1">
                <a:lumMod val="15000"/>
                <a:lumOff val="85000"/>
              </a:schemeClr>
            </a:solidFill>
            <a:round/>
          </a:ln>
          <a:effectLst/>
        </c:spPr>
        <c:txPr>
          <a:bodyPr rot="-60000000" spcFirstLastPara="0" vertOverflow="ellipsis" vert="horz" wrap="square" anchor="ctr" anchorCtr="1"/>
          <a:lstStyle/>
          <a:p>
            <a:pPr>
              <a:defRPr lang="en-US" sz="1600" b="0" i="0" u="none" strike="noStrike" kern="1200" baseline="0">
                <a:solidFill>
                  <a:schemeClr val="dk1">
                    <a:lumMod val="65000"/>
                    <a:lumOff val="35000"/>
                  </a:schemeClr>
                </a:solidFill>
                <a:latin typeface="+mn-lt"/>
                <a:ea typeface="+mn-ea"/>
                <a:cs typeface="+mn-cs"/>
              </a:defRPr>
            </a:pPr>
          </a:p>
        </c:txPr>
        <c:crossAx val="744000242"/>
        <c:crosses val="autoZero"/>
        <c:auto val="1"/>
        <c:lblAlgn val="ctr"/>
        <c:lblOffset val="100"/>
        <c:noMultiLvlLbl val="0"/>
      </c:catAx>
      <c:valAx>
        <c:axId val="744000242"/>
        <c:scaling>
          <c:orientation val="minMax"/>
        </c:scaling>
        <c:delete val="0"/>
        <c:axPos val="l"/>
        <c:majorGridlines>
          <c:spPr>
            <a:ln w="9525" cap="flat" cmpd="sng" algn="ctr">
              <a:solidFill>
                <a:schemeClr val="lt1">
                  <a:lumMod val="902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1600" b="0" i="0" u="none" strike="noStrike" kern="1200" baseline="0">
                <a:solidFill>
                  <a:schemeClr val="dk1">
                    <a:lumMod val="65000"/>
                    <a:lumOff val="35000"/>
                  </a:schemeClr>
                </a:solidFill>
                <a:latin typeface="+mn-lt"/>
                <a:ea typeface="+mn-ea"/>
                <a:cs typeface="+mn-cs"/>
              </a:defRPr>
            </a:pPr>
          </a:p>
        </c:txPr>
        <c:crossAx val="498881349"/>
        <c:crosses val="autoZero"/>
        <c:crossBetween val="between"/>
      </c:valAx>
      <c:spPr>
        <a:noFill/>
        <a:ln>
          <a:noFill/>
        </a:ln>
        <a:effectLst/>
      </c:spPr>
    </c:plotArea>
    <c:legend>
      <c:legendPos val="r"/>
      <c:legendEntry>
        <c:idx val="0"/>
        <c:txPr>
          <a:bodyPr rot="0" spcFirstLastPara="0" vertOverflow="ellipsis" vert="horz" wrap="square" anchor="ctr" anchorCtr="1"/>
          <a:lstStyle/>
          <a:p>
            <a:pPr>
              <a:defRPr lang="en-US" sz="1600" b="0" i="0" u="none" strike="noStrike" kern="1200" baseline="0">
                <a:solidFill>
                  <a:schemeClr val="dk1">
                    <a:lumMod val="65000"/>
                    <a:lumOff val="35000"/>
                  </a:schemeClr>
                </a:solidFill>
                <a:latin typeface="+mn-lt"/>
                <a:ea typeface="+mn-ea"/>
                <a:cs typeface="+mn-cs"/>
              </a:defRPr>
            </a:pPr>
          </a:p>
        </c:txPr>
      </c:legendEntry>
      <c:layout/>
      <c:overlay val="0"/>
      <c:spPr>
        <a:noFill/>
        <a:ln>
          <a:noFill/>
        </a:ln>
        <a:effectLst/>
      </c:spPr>
      <c:txPr>
        <a:bodyPr rot="0" spcFirstLastPara="0" vertOverflow="ellipsis" vert="horz" wrap="square" anchor="ctr" anchorCtr="1"/>
        <a:lstStyle/>
        <a:p>
          <a:pPr>
            <a:defRPr lang="en-US" sz="1600" b="0" i="0" u="none" strike="noStrike" kern="1200" baseline="0">
              <a:solidFill>
                <a:schemeClr val="dk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7cde8c97-4f2e-4f62-840f-8342ee59925c}"/>
      </c:ext>
    </c:extLst>
  </c:chart>
  <c:spPr>
    <a:solidFill>
      <a:schemeClr val="lt1">
        <a:lumMod val="96000"/>
      </a:schemeClr>
    </a:solidFill>
    <a:ln w="9525" cap="flat" cmpd="sng" algn="ctr">
      <a:solidFill>
        <a:schemeClr val="tx1">
          <a:lumMod val="15000"/>
          <a:lumOff val="85000"/>
        </a:schemeClr>
      </a:solidFill>
      <a:round/>
    </a:ln>
    <a:effectLst/>
  </c:spPr>
  <c:txPr>
    <a:bodyPr/>
    <a:lstStyle/>
    <a:p>
      <a:pPr>
        <a:defRPr lang="en-US" sz="1600"/>
      </a:pPr>
    </a:p>
  </c:txPr>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034">
  <cs:axisTitle>
    <cs:lnRef idx="0"/>
    <cs:fillRef idx="0"/>
    <cs:effectRef idx="0"/>
    <cs:fontRef idx="minor">
      <a:schemeClr val="dk1">
        <a:lumMod val="65000"/>
        <a:lumOff val="35000"/>
      </a:schemeClr>
    </cs:fontRef>
    <cs:defRPr sz="10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lt1">
          <a:lumMod val="96000"/>
        </a:schemeClr>
      </a:solidFill>
      <a:ln w="9525" cap="flat" cmpd="sng" algn="ctr">
        <a:solidFill>
          <a:schemeClr val="tx1">
            <a:lumMod val="15000"/>
            <a:lumOff val="85000"/>
          </a:schemeClr>
        </a:solidFill>
        <a:round/>
      </a:ln>
    </cs:spPr>
    <cs:defRPr sz="1000" kern="1200"/>
  </cs:chartArea>
  <cs:dataLabel>
    <cs:lnRef idx="0"/>
    <cs:fillRef idx="0"/>
    <cs:effectRef idx="0"/>
    <cs:fontRef idx="minor">
      <a:schemeClr val="dk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styleClr val="auto"/>
    </cs:effectRef>
    <cs:fontRef idx="minor">
      <a:schemeClr val="dk1"/>
    </cs:fontRef>
    <cs:spPr>
      <a:ln w="28575" cap="rnd">
        <a:solidFill>
          <a:schemeClr val="phClr"/>
        </a:solidFill>
        <a:round/>
      </a:ln>
      <a:effectLst>
        <a:outerShdw blurRad="50800" dist="25400" dir="5400000" algn="t" rotWithShape="0">
          <a:schemeClr val="phClr">
            <a:lumMod val="50000"/>
            <a:alpha val="30000"/>
          </a:schemeClr>
        </a:outerShdw>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cap="flat" cmpd="sng" algn="ctr">
        <a:solidFill>
          <a:schemeClr val="dk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a:solidFill>
          <a:schemeClr val="dk1">
            <a:lumMod val="75000"/>
            <a:lumOff val="2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034">
  <cs:axisTitle>
    <cs:lnRef idx="0"/>
    <cs:fillRef idx="0"/>
    <cs:effectRef idx="0"/>
    <cs:fontRef idx="minor">
      <a:schemeClr val="dk1">
        <a:lumMod val="65000"/>
        <a:lumOff val="35000"/>
      </a:schemeClr>
    </cs:fontRef>
    <cs:defRPr sz="10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lt1">
          <a:lumMod val="96000"/>
        </a:schemeClr>
      </a:solidFill>
      <a:ln w="9525" cap="flat" cmpd="sng" algn="ctr">
        <a:solidFill>
          <a:schemeClr val="tx1">
            <a:lumMod val="15000"/>
            <a:lumOff val="85000"/>
          </a:schemeClr>
        </a:solidFill>
        <a:round/>
      </a:ln>
    </cs:spPr>
    <cs:defRPr sz="1000" kern="1200"/>
  </cs:chartArea>
  <cs:dataLabel>
    <cs:lnRef idx="0"/>
    <cs:fillRef idx="0"/>
    <cs:effectRef idx="0"/>
    <cs:fontRef idx="minor">
      <a:schemeClr val="dk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styleClr val="auto"/>
    </cs:effectRef>
    <cs:fontRef idx="minor">
      <a:schemeClr val="dk1"/>
    </cs:fontRef>
    <cs:spPr>
      <a:ln w="28575" cap="rnd">
        <a:solidFill>
          <a:schemeClr val="phClr"/>
        </a:solidFill>
        <a:round/>
      </a:ln>
      <a:effectLst>
        <a:outerShdw blurRad="50800" dist="25400" dir="5400000" algn="t" rotWithShape="0">
          <a:schemeClr val="phClr">
            <a:lumMod val="50000"/>
            <a:alpha val="30000"/>
          </a:schemeClr>
        </a:outerShdw>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cap="flat" cmpd="sng" algn="ctr">
        <a:solidFill>
          <a:schemeClr val="dk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a:solidFill>
          <a:schemeClr val="dk1">
            <a:lumMod val="75000"/>
            <a:lumOff val="2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10034">
  <cs:axisTitle>
    <cs:lnRef idx="0"/>
    <cs:fillRef idx="0"/>
    <cs:effectRef idx="0"/>
    <cs:fontRef idx="minor">
      <a:schemeClr val="dk1">
        <a:lumMod val="65000"/>
        <a:lumOff val="35000"/>
      </a:schemeClr>
    </cs:fontRef>
    <cs:defRPr sz="1000"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lt1">
          <a:lumMod val="96000"/>
        </a:schemeClr>
      </a:solidFill>
      <a:ln w="9525" cap="flat" cmpd="sng" algn="ctr">
        <a:solidFill>
          <a:schemeClr val="tx1">
            <a:lumMod val="15000"/>
            <a:lumOff val="85000"/>
          </a:schemeClr>
        </a:solidFill>
        <a:round/>
      </a:ln>
    </cs:spPr>
    <cs:defRPr sz="1000" kern="1200"/>
  </cs:chartArea>
  <cs:dataLabel>
    <cs:lnRef idx="0"/>
    <cs:fillRef idx="0"/>
    <cs:effectRef idx="0"/>
    <cs:fontRef idx="minor">
      <a:schemeClr val="dk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0">
      <cs:styleClr val="auto"/>
    </cs:fillRef>
    <cs:effectRef idx="0">
      <cs:styleClr val="auto"/>
    </cs:effectRef>
    <cs:fontRef idx="minor">
      <a:schemeClr val="dk1"/>
    </cs:fontRef>
    <cs:spPr>
      <a:ln w="28575" cap="rnd">
        <a:solidFill>
          <a:schemeClr val="phClr"/>
        </a:solidFill>
        <a:round/>
      </a:ln>
      <a:effectLst>
        <a:outerShdw blurRad="50800" dist="25400" dir="5400000" algn="t" rotWithShape="0">
          <a:schemeClr val="phClr">
            <a:lumMod val="50000"/>
            <a:alpha val="30000"/>
          </a:schemeClr>
        </a:outerShdw>
      </a:effectLst>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dk1">
            <a:lumMod val="35000"/>
            <a:lumOff val="65000"/>
          </a:schemeClr>
        </a:solidFill>
      </a:ln>
    </cs:spPr>
  </cs:dropLine>
  <cs:errorBar>
    <cs:lnRef idx="0"/>
    <cs:fillRef idx="0"/>
    <cs:effectRef idx="0"/>
    <cs:fontRef idx="minor">
      <a:schemeClr val="tx1"/>
    </cs:fontRef>
    <cs:spPr>
      <a:ln w="9525" cap="flat" cmpd="sng" algn="ctr">
        <a:solidFill>
          <a:schemeClr val="dk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a:solidFill>
          <a:schemeClr val="dk1">
            <a:lumMod val="75000"/>
            <a:lumOff val="25000"/>
          </a:schemeClr>
        </a:solidFill>
      </a:ln>
    </cs:spPr>
  </cs:hiLoLine>
  <cs:leaderLine>
    <cs:lnRef idx="0"/>
    <cs:fillRef idx="0"/>
    <cs:effectRef idx="0"/>
    <cs:fontRef idx="minor">
      <a:schemeClr val="tx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tx1"/>
    </cs:fontRef>
    <cs:spPr>
      <a:ln w="9525">
        <a:solidFill>
          <a:schemeClr val="dk1">
            <a:lumMod val="35000"/>
            <a:lumOff val="65000"/>
          </a:schemeClr>
        </a:solidFill>
      </a:ln>
    </cs:spPr>
  </cs:seriesLine>
  <cs:title>
    <cs:lnRef idx="0"/>
    <cs:fillRef idx="0"/>
    <cs:effectRef idx="0"/>
    <cs:fontRef idx="minor">
      <a:schemeClr val="dk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80"/>
        <p:cNvGrpSpPr/>
        <p:nvPr/>
      </p:nvGrpSpPr>
      <p:grpSpPr>
        <a:xfrm>
          <a:off x="0" y="0"/>
          <a:ext cx="0" cy="0"/>
          <a:chOff x="0" y="0"/>
          <a:chExt cx="0" cy="0"/>
        </a:xfrm>
      </p:grpSpPr>
      <p:sp>
        <p:nvSpPr>
          <p:cNvPr id="81" name="Google Shape;81;p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2" name="Google Shape;82;p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3" name="Google Shape;123;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3" name="Google Shape;123;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3" name="Google Shape;123;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0" name="Shape 150"/>
        <p:cNvGrpSpPr/>
        <p:nvPr/>
      </p:nvGrpSpPr>
      <p:grpSpPr>
        <a:xfrm>
          <a:off x="0" y="0"/>
          <a:ext cx="0" cy="0"/>
          <a:chOff x="0" y="0"/>
          <a:chExt cx="0" cy="0"/>
        </a:xfrm>
      </p:grpSpPr>
      <p:sp>
        <p:nvSpPr>
          <p:cNvPr id="151" name="Google Shape;151;p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2" name="Google Shape;152;p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0" name="Shape 150"/>
        <p:cNvGrpSpPr/>
        <p:nvPr/>
      </p:nvGrpSpPr>
      <p:grpSpPr>
        <a:xfrm>
          <a:off x="0" y="0"/>
          <a:ext cx="0" cy="0"/>
          <a:chOff x="0" y="0"/>
          <a:chExt cx="0" cy="0"/>
        </a:xfrm>
      </p:grpSpPr>
      <p:sp>
        <p:nvSpPr>
          <p:cNvPr id="151" name="Google Shape;151;p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2" name="Google Shape;152;p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2" name="Shape 432"/>
        <p:cNvGrpSpPr/>
        <p:nvPr/>
      </p:nvGrpSpPr>
      <p:grpSpPr>
        <a:xfrm>
          <a:off x="0" y="0"/>
          <a:ext cx="0" cy="0"/>
          <a:chOff x="0" y="0"/>
          <a:chExt cx="0" cy="0"/>
        </a:xfrm>
      </p:grpSpPr>
      <p:sp>
        <p:nvSpPr>
          <p:cNvPr id="433" name="Google Shape;433;p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34" name="Google Shape;434;p1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9" name="Shape 709"/>
        <p:cNvGrpSpPr/>
        <p:nvPr/>
      </p:nvGrpSpPr>
      <p:grpSpPr>
        <a:xfrm>
          <a:off x="0" y="0"/>
          <a:ext cx="0" cy="0"/>
          <a:chOff x="0" y="0"/>
          <a:chExt cx="0" cy="0"/>
        </a:xfrm>
      </p:grpSpPr>
      <p:sp>
        <p:nvSpPr>
          <p:cNvPr id="710" name="Google Shape;710;p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11" name="Google Shape;711;p2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9" name="Shape 709"/>
        <p:cNvGrpSpPr/>
        <p:nvPr/>
      </p:nvGrpSpPr>
      <p:grpSpPr>
        <a:xfrm>
          <a:off x="0" y="0"/>
          <a:ext cx="0" cy="0"/>
          <a:chOff x="0" y="0"/>
          <a:chExt cx="0" cy="0"/>
        </a:xfrm>
      </p:grpSpPr>
      <p:sp>
        <p:nvSpPr>
          <p:cNvPr id="710" name="Google Shape;710;p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11" name="Google Shape;711;p2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9" name="Shape 709"/>
        <p:cNvGrpSpPr/>
        <p:nvPr/>
      </p:nvGrpSpPr>
      <p:grpSpPr>
        <a:xfrm>
          <a:off x="0" y="0"/>
          <a:ext cx="0" cy="0"/>
          <a:chOff x="0" y="0"/>
          <a:chExt cx="0" cy="0"/>
        </a:xfrm>
      </p:grpSpPr>
      <p:sp>
        <p:nvSpPr>
          <p:cNvPr id="710" name="Google Shape;710;p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11" name="Google Shape;711;p2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9" name="Shape 709"/>
        <p:cNvGrpSpPr/>
        <p:nvPr/>
      </p:nvGrpSpPr>
      <p:grpSpPr>
        <a:xfrm>
          <a:off x="0" y="0"/>
          <a:ext cx="0" cy="0"/>
          <a:chOff x="0" y="0"/>
          <a:chExt cx="0" cy="0"/>
        </a:xfrm>
      </p:grpSpPr>
      <p:sp>
        <p:nvSpPr>
          <p:cNvPr id="710" name="Google Shape;710;p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11" name="Google Shape;711;p2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3" name="Shape 243"/>
        <p:cNvGrpSpPr/>
        <p:nvPr/>
      </p:nvGrpSpPr>
      <p:grpSpPr>
        <a:xfrm>
          <a:off x="0" y="0"/>
          <a:ext cx="0" cy="0"/>
          <a:chOff x="0" y="0"/>
          <a:chExt cx="0" cy="0"/>
        </a:xfrm>
      </p:grpSpPr>
      <p:sp>
        <p:nvSpPr>
          <p:cNvPr id="244" name="Google Shape;244;p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5" name="Google Shape;245;p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9" name="Shape 709"/>
        <p:cNvGrpSpPr/>
        <p:nvPr/>
      </p:nvGrpSpPr>
      <p:grpSpPr>
        <a:xfrm>
          <a:off x="0" y="0"/>
          <a:ext cx="0" cy="0"/>
          <a:chOff x="0" y="0"/>
          <a:chExt cx="0" cy="0"/>
        </a:xfrm>
      </p:grpSpPr>
      <p:sp>
        <p:nvSpPr>
          <p:cNvPr id="710" name="Google Shape;710;p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11" name="Google Shape;711;p2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 name="Shape 209"/>
        <p:cNvGrpSpPr/>
        <p:nvPr/>
      </p:nvGrpSpPr>
      <p:grpSpPr>
        <a:xfrm>
          <a:off x="0" y="0"/>
          <a:ext cx="0" cy="0"/>
          <a:chOff x="0" y="0"/>
          <a:chExt cx="0" cy="0"/>
        </a:xfrm>
      </p:grpSpPr>
      <p:sp>
        <p:nvSpPr>
          <p:cNvPr id="210" name="Google Shape;210;p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11" name="Google Shape;211;p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2" name="Shape 592"/>
        <p:cNvGrpSpPr/>
        <p:nvPr/>
      </p:nvGrpSpPr>
      <p:grpSpPr>
        <a:xfrm>
          <a:off x="0" y="0"/>
          <a:ext cx="0" cy="0"/>
          <a:chOff x="0" y="0"/>
          <a:chExt cx="0" cy="0"/>
        </a:xfrm>
      </p:grpSpPr>
      <p:sp>
        <p:nvSpPr>
          <p:cNvPr id="593" name="Google Shape;593;p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94" name="Google Shape;594;p19: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2" name="Shape 432"/>
        <p:cNvGrpSpPr/>
        <p:nvPr/>
      </p:nvGrpSpPr>
      <p:grpSpPr>
        <a:xfrm>
          <a:off x="0" y="0"/>
          <a:ext cx="0" cy="0"/>
          <a:chOff x="0" y="0"/>
          <a:chExt cx="0" cy="0"/>
        </a:xfrm>
      </p:grpSpPr>
      <p:sp>
        <p:nvSpPr>
          <p:cNvPr id="433" name="Google Shape;433;p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34" name="Google Shape;434;p1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9" name="Shape 709"/>
        <p:cNvGrpSpPr/>
        <p:nvPr/>
      </p:nvGrpSpPr>
      <p:grpSpPr>
        <a:xfrm>
          <a:off x="0" y="0"/>
          <a:ext cx="0" cy="0"/>
          <a:chOff x="0" y="0"/>
          <a:chExt cx="0" cy="0"/>
        </a:xfrm>
      </p:grpSpPr>
      <p:sp>
        <p:nvSpPr>
          <p:cNvPr id="710" name="Google Shape;710;p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11" name="Google Shape;711;p2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3" name="Google Shape;123;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3" name="Google Shape;123;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3" name="Google Shape;123;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3" name="Google Shape;123;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23" name="Google Shape;123;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1" name="Shape 11"/>
        <p:cNvGrpSpPr/>
        <p:nvPr/>
      </p:nvGrpSpPr>
      <p:grpSpPr>
        <a:xfrm>
          <a:off x="0" y="0"/>
          <a:ext cx="0" cy="0"/>
          <a:chOff x="0" y="0"/>
          <a:chExt cx="0" cy="0"/>
        </a:xfrm>
      </p:grpSpPr>
      <p:sp>
        <p:nvSpPr>
          <p:cNvPr id="12" name="Google Shape;12;p2"/>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1" name="Google Shape;71;p11"/>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7" name="Google Shape;77;p12"/>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24" name="Google Shape;24;p4"/>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panose="020F050202020403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6" name="Google Shape;36;p6"/>
          <p:cNvSpPr txBox="1"/>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7" name="Google Shape;37;p6"/>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3" name="Google Shape;43;p7"/>
          <p:cNvSpPr txBox="1"/>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4" name="Google Shape;44;p7"/>
          <p:cNvSpPr txBox="1"/>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5" name="Google Shape;45;p7"/>
          <p:cNvSpPr txBox="1"/>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6" name="Google Shape;46;p7"/>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p:txBody>
      </p:sp>
      <p:sp>
        <p:nvSpPr>
          <p:cNvPr id="57" name="Google Shape;57;p9"/>
          <p:cNvSpPr txBox="1"/>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58" name="Google Shape;58;p9"/>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type="pic" idx="2"/>
          </p:nvPr>
        </p:nvSpPr>
        <p:spPr>
          <a:xfrm>
            <a:off x="1792288" y="612775"/>
            <a:ext cx="5486400" cy="4114800"/>
          </a:xfrm>
          <a:prstGeom prst="rect">
            <a:avLst/>
          </a:prstGeom>
          <a:noFill/>
          <a:ln>
            <a:noFill/>
          </a:ln>
        </p:spPr>
      </p:sp>
      <p:sp>
        <p:nvSpPr>
          <p:cNvPr id="64" name="Google Shape;64;p10"/>
          <p:cNvSpPr txBox="1"/>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65" name="Google Shape;65;p10"/>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
          <p:cNvSpPr txBox="1"/>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1"/>
          <p:cNvSpPr txBox="1"/>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1"/>
          <p:cNvSpPr txBox="1"/>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chart" Target="../charts/chart2.xml"/><Relationship Id="rId1" Type="http://schemas.openxmlformats.org/officeDocument/2006/relationships/chart" Target="../charts/char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chart" Target="../charts/char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83" name="Shape 83"/>
        <p:cNvGrpSpPr/>
        <p:nvPr/>
      </p:nvGrpSpPr>
      <p:grpSpPr>
        <a:xfrm>
          <a:off x="0" y="0"/>
          <a:ext cx="0" cy="0"/>
          <a:chOff x="0" y="0"/>
          <a:chExt cx="0" cy="0"/>
        </a:xfrm>
      </p:grpSpPr>
      <p:grpSp>
        <p:nvGrpSpPr>
          <p:cNvPr id="84" name="Google Shape;84;p13"/>
          <p:cNvGrpSpPr/>
          <p:nvPr/>
        </p:nvGrpSpPr>
        <p:grpSpPr>
          <a:xfrm rot="-1755808">
            <a:off x="-5157715" y="-3666289"/>
            <a:ext cx="22715268" cy="9723307"/>
            <a:chOff x="0" y="-57150"/>
            <a:chExt cx="5982662" cy="2560888"/>
          </a:xfrm>
        </p:grpSpPr>
        <p:sp>
          <p:nvSpPr>
            <p:cNvPr id="85" name="Google Shape;85;p13"/>
            <p:cNvSpPr/>
            <p:nvPr/>
          </p:nvSpPr>
          <p:spPr>
            <a:xfrm>
              <a:off x="0" y="0"/>
              <a:ext cx="5982662" cy="2503738"/>
            </a:xfrm>
            <a:custGeom>
              <a:avLst/>
              <a:gdLst/>
              <a:ahLst/>
              <a:cxnLst/>
              <a:rect l="l" t="t" r="r" b="b"/>
              <a:pathLst>
                <a:path w="5982662" h="2503738" extrusionOk="0">
                  <a:moveTo>
                    <a:pt x="0" y="0"/>
                  </a:moveTo>
                  <a:lnTo>
                    <a:pt x="5982662" y="0"/>
                  </a:lnTo>
                  <a:lnTo>
                    <a:pt x="5982662" y="2503738"/>
                  </a:lnTo>
                  <a:lnTo>
                    <a:pt x="0" y="2503738"/>
                  </a:lnTo>
                  <a:close/>
                </a:path>
              </a:pathLst>
            </a:custGeom>
            <a:solidFill>
              <a:srgbClr val="FFFFFF"/>
            </a:solidFill>
            <a:ln>
              <a:noFill/>
            </a:ln>
          </p:spPr>
        </p:sp>
        <p:sp>
          <p:nvSpPr>
            <p:cNvPr id="86" name="Google Shape;86;p13"/>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87" name="Google Shape;87;p13"/>
          <p:cNvGrpSpPr/>
          <p:nvPr/>
        </p:nvGrpSpPr>
        <p:grpSpPr>
          <a:xfrm>
            <a:off x="0" y="7619"/>
            <a:ext cx="1364231" cy="1193702"/>
            <a:chOff x="0" y="0"/>
            <a:chExt cx="812800" cy="711200"/>
          </a:xfrm>
        </p:grpSpPr>
        <p:sp>
          <p:nvSpPr>
            <p:cNvPr id="88" name="Google Shape;88;p13"/>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89" name="Google Shape;89;p13"/>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90" name="Google Shape;90;p13"/>
          <p:cNvGrpSpPr/>
          <p:nvPr/>
        </p:nvGrpSpPr>
        <p:grpSpPr>
          <a:xfrm>
            <a:off x="1364231" y="7619"/>
            <a:ext cx="1364231" cy="1193702"/>
            <a:chOff x="0" y="0"/>
            <a:chExt cx="812800" cy="711200"/>
          </a:xfrm>
        </p:grpSpPr>
        <p:sp>
          <p:nvSpPr>
            <p:cNvPr id="91" name="Google Shape;91;p13"/>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49FF"/>
            </a:solidFill>
            <a:ln>
              <a:noFill/>
            </a:ln>
          </p:spPr>
        </p:sp>
        <p:sp>
          <p:nvSpPr>
            <p:cNvPr id="92" name="Google Shape;92;p13"/>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93" name="Google Shape;93;p13"/>
          <p:cNvGrpSpPr/>
          <p:nvPr/>
        </p:nvGrpSpPr>
        <p:grpSpPr>
          <a:xfrm>
            <a:off x="682115" y="1201321"/>
            <a:ext cx="1364231" cy="1193702"/>
            <a:chOff x="0" y="0"/>
            <a:chExt cx="812800" cy="711200"/>
          </a:xfrm>
        </p:grpSpPr>
        <p:sp>
          <p:nvSpPr>
            <p:cNvPr id="94" name="Google Shape;94;p13"/>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95" name="Google Shape;95;p13"/>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96" name="Google Shape;96;p13"/>
          <p:cNvGrpSpPr/>
          <p:nvPr/>
        </p:nvGrpSpPr>
        <p:grpSpPr>
          <a:xfrm>
            <a:off x="2046346" y="1201321"/>
            <a:ext cx="1364231" cy="1193702"/>
            <a:chOff x="0" y="0"/>
            <a:chExt cx="812800" cy="711200"/>
          </a:xfrm>
        </p:grpSpPr>
        <p:sp>
          <p:nvSpPr>
            <p:cNvPr id="97" name="Google Shape;97;p13"/>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98" name="Google Shape;98;p13"/>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99" name="Google Shape;99;p13"/>
          <p:cNvGrpSpPr/>
          <p:nvPr/>
        </p:nvGrpSpPr>
        <p:grpSpPr>
          <a:xfrm>
            <a:off x="2728462" y="7619"/>
            <a:ext cx="1364231" cy="1193702"/>
            <a:chOff x="0" y="0"/>
            <a:chExt cx="812800" cy="711200"/>
          </a:xfrm>
        </p:grpSpPr>
        <p:sp>
          <p:nvSpPr>
            <p:cNvPr id="100" name="Google Shape;100;p13"/>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101" name="Google Shape;101;p13"/>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102" name="Google Shape;102;p13"/>
          <p:cNvCxnSpPr/>
          <p:nvPr/>
        </p:nvCxnSpPr>
        <p:spPr>
          <a:xfrm>
            <a:off x="-76200" y="2788920"/>
            <a:ext cx="4547400" cy="0"/>
          </a:xfrm>
          <a:prstGeom prst="straightConnector1">
            <a:avLst/>
          </a:prstGeom>
          <a:noFill/>
          <a:ln w="50800" cap="flat" cmpd="sng">
            <a:solidFill>
              <a:srgbClr val="000000"/>
            </a:solidFill>
            <a:prstDash val="solid"/>
            <a:round/>
            <a:headEnd type="diamond" w="lg" len="lg"/>
            <a:tailEnd type="diamond" w="lg" len="lg"/>
          </a:ln>
        </p:spPr>
      </p:cxnSp>
      <p:cxnSp>
        <p:nvCxnSpPr>
          <p:cNvPr id="103" name="Google Shape;103;p13"/>
          <p:cNvCxnSpPr/>
          <p:nvPr/>
        </p:nvCxnSpPr>
        <p:spPr>
          <a:xfrm rot="-5400000">
            <a:off x="2645450" y="963270"/>
            <a:ext cx="3613200" cy="0"/>
          </a:xfrm>
          <a:prstGeom prst="straightConnector1">
            <a:avLst/>
          </a:prstGeom>
          <a:noFill/>
          <a:ln w="50800" cap="flat" cmpd="sng">
            <a:solidFill>
              <a:srgbClr val="000000"/>
            </a:solidFill>
            <a:prstDash val="solid"/>
            <a:round/>
            <a:headEnd type="diamond" w="lg" len="lg"/>
            <a:tailEnd type="diamond" w="lg" len="lg"/>
          </a:ln>
        </p:spPr>
      </p:cxnSp>
      <p:grpSp>
        <p:nvGrpSpPr>
          <p:cNvPr id="104" name="Google Shape;104;p13"/>
          <p:cNvGrpSpPr/>
          <p:nvPr/>
        </p:nvGrpSpPr>
        <p:grpSpPr>
          <a:xfrm>
            <a:off x="13929043" y="7835296"/>
            <a:ext cx="5418540" cy="3160815"/>
            <a:chOff x="0" y="0"/>
            <a:chExt cx="7224720" cy="4214420"/>
          </a:xfrm>
        </p:grpSpPr>
        <p:grpSp>
          <p:nvGrpSpPr>
            <p:cNvPr id="105" name="Google Shape;105;p13"/>
            <p:cNvGrpSpPr/>
            <p:nvPr/>
          </p:nvGrpSpPr>
          <p:grpSpPr>
            <a:xfrm>
              <a:off x="0" y="0"/>
              <a:ext cx="2408240" cy="2107210"/>
              <a:chOff x="0" y="0"/>
              <a:chExt cx="812800" cy="711200"/>
            </a:xfrm>
          </p:grpSpPr>
          <p:sp>
            <p:nvSpPr>
              <p:cNvPr id="106" name="Google Shape;106;p13"/>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107" name="Google Shape;107;p13"/>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08" name="Google Shape;108;p13"/>
            <p:cNvGrpSpPr/>
            <p:nvPr/>
          </p:nvGrpSpPr>
          <p:grpSpPr>
            <a:xfrm>
              <a:off x="2408240" y="0"/>
              <a:ext cx="2408240" cy="2107210"/>
              <a:chOff x="0" y="0"/>
              <a:chExt cx="812800" cy="711200"/>
            </a:xfrm>
          </p:grpSpPr>
          <p:sp>
            <p:nvSpPr>
              <p:cNvPr id="109" name="Google Shape;109;p13"/>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49FF"/>
              </a:solidFill>
              <a:ln>
                <a:noFill/>
              </a:ln>
            </p:spPr>
          </p:sp>
          <p:sp>
            <p:nvSpPr>
              <p:cNvPr id="110" name="Google Shape;110;p13"/>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11" name="Google Shape;111;p13"/>
            <p:cNvGrpSpPr/>
            <p:nvPr/>
          </p:nvGrpSpPr>
          <p:grpSpPr>
            <a:xfrm>
              <a:off x="1204120" y="2107210"/>
              <a:ext cx="2408240" cy="2107210"/>
              <a:chOff x="0" y="0"/>
              <a:chExt cx="812800" cy="711200"/>
            </a:xfrm>
          </p:grpSpPr>
          <p:sp>
            <p:nvSpPr>
              <p:cNvPr id="112" name="Google Shape;112;p13"/>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49FF"/>
              </a:solidFill>
              <a:ln>
                <a:noFill/>
              </a:ln>
            </p:spPr>
          </p:sp>
          <p:sp>
            <p:nvSpPr>
              <p:cNvPr id="113" name="Google Shape;113;p13"/>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14" name="Google Shape;114;p13"/>
            <p:cNvGrpSpPr/>
            <p:nvPr/>
          </p:nvGrpSpPr>
          <p:grpSpPr>
            <a:xfrm>
              <a:off x="3612360" y="2107210"/>
              <a:ext cx="2408240" cy="2107210"/>
              <a:chOff x="0" y="0"/>
              <a:chExt cx="812800" cy="711200"/>
            </a:xfrm>
          </p:grpSpPr>
          <p:sp>
            <p:nvSpPr>
              <p:cNvPr id="115" name="Google Shape;115;p13"/>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49FF"/>
              </a:solidFill>
              <a:ln>
                <a:noFill/>
              </a:ln>
            </p:spPr>
          </p:sp>
          <p:sp>
            <p:nvSpPr>
              <p:cNvPr id="116" name="Google Shape;116;p13"/>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17" name="Google Shape;117;p13"/>
            <p:cNvGrpSpPr/>
            <p:nvPr/>
          </p:nvGrpSpPr>
          <p:grpSpPr>
            <a:xfrm>
              <a:off x="4816480" y="0"/>
              <a:ext cx="2408240" cy="2107210"/>
              <a:chOff x="0" y="0"/>
              <a:chExt cx="812800" cy="711200"/>
            </a:xfrm>
          </p:grpSpPr>
          <p:sp>
            <p:nvSpPr>
              <p:cNvPr id="118" name="Google Shape;118;p13"/>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119" name="Google Shape;119;p13"/>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120" name="Google Shape;120;p13"/>
          <p:cNvSpPr txBox="1"/>
          <p:nvPr/>
        </p:nvSpPr>
        <p:spPr>
          <a:xfrm>
            <a:off x="1332981" y="3054682"/>
            <a:ext cx="15621900" cy="553974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5000" b="0" i="0" u="none" strike="noStrike" cap="none">
                <a:solidFill>
                  <a:srgbClr val="000000"/>
                </a:solidFill>
                <a:latin typeface="Archivo Black" panose="020B0A03020202020B04"/>
                <a:ea typeface="Archivo Black" panose="020B0A03020202020B04"/>
                <a:cs typeface="Archivo Black" panose="020B0A03020202020B04"/>
                <a:sym typeface="Archivo Black" panose="020B0A03020202020B04"/>
              </a:rPr>
              <a:t>FEA LAB PROJECT</a:t>
            </a:r>
            <a:endParaRPr lang="en-US" sz="15000" b="0" i="0" u="none" strike="noStrike" cap="none">
              <a:solidFill>
                <a:srgbClr val="000000"/>
              </a:solidFill>
              <a:latin typeface="Archivo Black" panose="020B0A03020202020B04"/>
              <a:ea typeface="Archivo Black" panose="020B0A03020202020B04"/>
              <a:cs typeface="Archivo Black" panose="020B0A03020202020B04"/>
              <a:sym typeface="Archivo Black" panose="020B0A03020202020B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0"/>
                                        </p:tgtEl>
                                        <p:attrNameLst>
                                          <p:attrName>style.visibility</p:attrName>
                                        </p:attrNameLst>
                                      </p:cBhvr>
                                      <p:to>
                                        <p:strVal val="visible"/>
                                      </p:to>
                                    </p:set>
                                    <p:animEffect transition="in" filter="fade">
                                      <p:cBhvr>
                                        <p:cTn id="11" dur="5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24" name="Shape 124"/>
        <p:cNvGrpSpPr/>
        <p:nvPr/>
      </p:nvGrpSpPr>
      <p:grpSpPr>
        <a:xfrm>
          <a:off x="0" y="0"/>
          <a:ext cx="0" cy="0"/>
          <a:chOff x="0" y="0"/>
          <a:chExt cx="0" cy="0"/>
        </a:xfrm>
      </p:grpSpPr>
      <p:grpSp>
        <p:nvGrpSpPr>
          <p:cNvPr id="140" name="Google Shape;140;p14"/>
          <p:cNvGrpSpPr/>
          <p:nvPr/>
        </p:nvGrpSpPr>
        <p:grpSpPr>
          <a:xfrm>
            <a:off x="12748958" y="8752048"/>
            <a:ext cx="5418540" cy="1580407"/>
            <a:chOff x="0" y="0"/>
            <a:chExt cx="7224720" cy="2107210"/>
          </a:xfrm>
        </p:grpSpPr>
        <p:grpSp>
          <p:nvGrpSpPr>
            <p:cNvPr id="141" name="Google Shape;141;p14"/>
            <p:cNvGrpSpPr/>
            <p:nvPr/>
          </p:nvGrpSpPr>
          <p:grpSpPr>
            <a:xfrm>
              <a:off x="0" y="0"/>
              <a:ext cx="2408240" cy="2107210"/>
              <a:chOff x="0" y="0"/>
              <a:chExt cx="812800" cy="711200"/>
            </a:xfrm>
          </p:grpSpPr>
          <p:sp>
            <p:nvSpPr>
              <p:cNvPr id="142" name="Google Shape;142;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143" name="Google Shape;143;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4" name="Google Shape;144;p14"/>
            <p:cNvGrpSpPr/>
            <p:nvPr/>
          </p:nvGrpSpPr>
          <p:grpSpPr>
            <a:xfrm>
              <a:off x="2408240" y="0"/>
              <a:ext cx="2408240" cy="2107210"/>
              <a:chOff x="0" y="0"/>
              <a:chExt cx="812800" cy="711200"/>
            </a:xfrm>
          </p:grpSpPr>
          <p:sp>
            <p:nvSpPr>
              <p:cNvPr id="145" name="Google Shape;145;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49FF"/>
              </a:solidFill>
              <a:ln>
                <a:noFill/>
              </a:ln>
            </p:spPr>
          </p:sp>
          <p:sp>
            <p:nvSpPr>
              <p:cNvPr id="146" name="Google Shape;146;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7" name="Google Shape;147;p14"/>
            <p:cNvGrpSpPr/>
            <p:nvPr/>
          </p:nvGrpSpPr>
          <p:grpSpPr>
            <a:xfrm>
              <a:off x="4816480" y="0"/>
              <a:ext cx="2408240" cy="2107210"/>
              <a:chOff x="0" y="0"/>
              <a:chExt cx="812800" cy="711200"/>
            </a:xfrm>
          </p:grpSpPr>
          <p:sp>
            <p:nvSpPr>
              <p:cNvPr id="148" name="Google Shape;148;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149" name="Google Shape;149;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pic>
        <p:nvPicPr>
          <p:cNvPr id="1" name="Picture 0" descr="Screenshot (818) - Copy"/>
          <p:cNvPicPr>
            <a:picLocks noChangeAspect="1"/>
          </p:cNvPicPr>
          <p:nvPr/>
        </p:nvPicPr>
        <p:blipFill>
          <a:blip r:embed="rId1"/>
          <a:stretch>
            <a:fillRect/>
          </a:stretch>
        </p:blipFill>
        <p:spPr>
          <a:xfrm flipH="1">
            <a:off x="-635" y="0"/>
            <a:ext cx="76200" cy="10286365"/>
          </a:xfrm>
          <a:prstGeom prst="rect">
            <a:avLst/>
          </a:prstGeom>
        </p:spPr>
      </p:pic>
      <p:pic>
        <p:nvPicPr>
          <p:cNvPr id="2" name="Picture 1" descr="Screenshot (819) - Copy"/>
          <p:cNvPicPr>
            <a:picLocks noChangeAspect="1"/>
          </p:cNvPicPr>
          <p:nvPr/>
        </p:nvPicPr>
        <p:blipFill>
          <a:blip r:embed="rId2"/>
          <a:stretch>
            <a:fillRect/>
          </a:stretch>
        </p:blipFill>
        <p:spPr>
          <a:xfrm>
            <a:off x="24765" y="0"/>
            <a:ext cx="76200" cy="10287635"/>
          </a:xfrm>
          <a:prstGeom prst="rect">
            <a:avLst/>
          </a:prstGeom>
        </p:spPr>
      </p:pic>
      <p:sp>
        <p:nvSpPr>
          <p:cNvPr id="5" name="Text Box 4"/>
          <p:cNvSpPr txBox="1"/>
          <p:nvPr/>
        </p:nvSpPr>
        <p:spPr>
          <a:xfrm>
            <a:off x="8397875" y="1703705"/>
            <a:ext cx="9735185" cy="7967345"/>
          </a:xfrm>
          <a:prstGeom prst="rect">
            <a:avLst/>
          </a:prstGeom>
          <a:noFill/>
        </p:spPr>
        <p:txBody>
          <a:bodyPr wrap="square" rtlCol="0">
            <a:noAutofit/>
          </a:bodyPr>
          <a:p>
            <a:endParaRPr lang="en-US" altLang="en-US"/>
          </a:p>
          <a:p>
            <a:endParaRPr lang="en-US" altLang="en-US"/>
          </a:p>
          <a:p>
            <a:pPr marL="342900" indent="-342900">
              <a:buFont typeface="Arial" panose="020B0604020202020204" pitchFamily="34" charset="0"/>
              <a:buChar char="•"/>
            </a:pPr>
            <a:r>
              <a:rPr lang="en-US" altLang="en-US" sz="2400"/>
              <a:t>Generated the initial mesh using default (coarse) element size to observe baseline stress and strain values.</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Gradually refined the mesh by reducing element size in controlled steps (e.g., 10 mm → 7 mm → 4 mm → 3 mm).</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Ensured consistent mesh settings across all runs so that only element size changed, keeping the comparison valid.</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Re-solved the analysis after each refinement to record the corresponding stress and strain outputs.</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Used the results of each mesh size to evaluate convergence and identify the mesh that balances accuracy with computational efficiency.</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Exported all readings for further comparison in the CSV file and graphs created later</a:t>
            </a:r>
            <a:endParaRPr lang="en-US" altLang="en-US" sz="2400"/>
          </a:p>
        </p:txBody>
      </p:sp>
      <p:sp>
        <p:nvSpPr>
          <p:cNvPr id="6" name="Text Box 5"/>
          <p:cNvSpPr txBox="1"/>
          <p:nvPr/>
        </p:nvSpPr>
        <p:spPr>
          <a:xfrm>
            <a:off x="8430895" y="229235"/>
            <a:ext cx="9735185" cy="1643380"/>
          </a:xfrm>
          <a:prstGeom prst="rect">
            <a:avLst/>
          </a:prstGeom>
          <a:noFill/>
        </p:spPr>
        <p:txBody>
          <a:bodyPr wrap="square" rtlCol="0">
            <a:noAutofit/>
          </a:bodyPr>
          <a:p>
            <a:endParaRPr lang="en-US"/>
          </a:p>
        </p:txBody>
      </p:sp>
      <p:sp>
        <p:nvSpPr>
          <p:cNvPr id="7" name="Text Box 6"/>
          <p:cNvSpPr txBox="1"/>
          <p:nvPr/>
        </p:nvSpPr>
        <p:spPr>
          <a:xfrm>
            <a:off x="8432165" y="45720"/>
            <a:ext cx="9855835" cy="1861185"/>
          </a:xfrm>
          <a:prstGeom prst="rect">
            <a:avLst/>
          </a:prstGeom>
          <a:noFill/>
        </p:spPr>
        <p:txBody>
          <a:bodyPr wrap="square" rtlCol="0">
            <a:noAutofit/>
          </a:bodyPr>
          <a:p>
            <a:pPr algn="ctr"/>
            <a:endParaRPr lang="en-US" altLang="en-US" sz="3200"/>
          </a:p>
          <a:p>
            <a:pPr algn="ctr"/>
            <a:r>
              <a:rPr lang="en-US" altLang="en-US" sz="3200"/>
              <a:t> Mesh Refinement (Coarse to Fine)</a:t>
            </a:r>
            <a:endParaRPr lang="en-US" altLang="en-US" sz="3200"/>
          </a:p>
        </p:txBody>
      </p:sp>
      <p:pic>
        <p:nvPicPr>
          <p:cNvPr id="8" name="Picture 7" descr="Screenshot (820)"/>
          <p:cNvPicPr>
            <a:picLocks noChangeAspect="1"/>
          </p:cNvPicPr>
          <p:nvPr/>
        </p:nvPicPr>
        <p:blipFill>
          <a:blip r:embed="rId3"/>
          <a:stretch>
            <a:fillRect/>
          </a:stretch>
        </p:blipFill>
        <p:spPr>
          <a:xfrm>
            <a:off x="-635" y="-635"/>
            <a:ext cx="8398510" cy="10287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ppt_x</p:attrName>
                                        </p:attrNameLst>
                                      </p:cBhvr>
                                      <p:tavLst>
                                        <p:tav tm="0">
                                          <p:val>
                                            <p:strVal val="#ppt_x-.2"/>
                                          </p:val>
                                        </p:tav>
                                        <p:tav tm="100000">
                                          <p:val>
                                            <p:strVal val="#ppt_x"/>
                                          </p:val>
                                        </p:tav>
                                      </p:tavLst>
                                    </p:anim>
                                    <p:anim calcmode="lin" valueType="num">
                                      <p:cBhvr>
                                        <p:cTn id="8"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ppt_x</p:attrName>
                                        </p:attrNameLst>
                                      </p:cBhvr>
                                      <p:tavLst>
                                        <p:tav tm="0">
                                          <p:val>
                                            <p:strVal val="#ppt_x-.2"/>
                                          </p:val>
                                        </p:tav>
                                        <p:tav tm="100000">
                                          <p:val>
                                            <p:strVal val="#ppt_x"/>
                                          </p:val>
                                        </p:tav>
                                      </p:tavLst>
                                    </p:anim>
                                    <p:anim calcmode="lin" valueType="num">
                                      <p:cBhvr>
                                        <p:cTn id="15"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24" name="Shape 124"/>
        <p:cNvGrpSpPr/>
        <p:nvPr/>
      </p:nvGrpSpPr>
      <p:grpSpPr>
        <a:xfrm>
          <a:off x="0" y="0"/>
          <a:ext cx="0" cy="0"/>
          <a:chOff x="0" y="0"/>
          <a:chExt cx="0" cy="0"/>
        </a:xfrm>
      </p:grpSpPr>
      <p:grpSp>
        <p:nvGrpSpPr>
          <p:cNvPr id="140" name="Google Shape;140;p14"/>
          <p:cNvGrpSpPr/>
          <p:nvPr/>
        </p:nvGrpSpPr>
        <p:grpSpPr>
          <a:xfrm>
            <a:off x="12748958" y="8752048"/>
            <a:ext cx="5418540" cy="1580407"/>
            <a:chOff x="0" y="0"/>
            <a:chExt cx="7224720" cy="2107210"/>
          </a:xfrm>
        </p:grpSpPr>
        <p:grpSp>
          <p:nvGrpSpPr>
            <p:cNvPr id="141" name="Google Shape;141;p14"/>
            <p:cNvGrpSpPr/>
            <p:nvPr/>
          </p:nvGrpSpPr>
          <p:grpSpPr>
            <a:xfrm>
              <a:off x="0" y="0"/>
              <a:ext cx="2408240" cy="2107210"/>
              <a:chOff x="0" y="0"/>
              <a:chExt cx="812800" cy="711200"/>
            </a:xfrm>
          </p:grpSpPr>
          <p:sp>
            <p:nvSpPr>
              <p:cNvPr id="142" name="Google Shape;142;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143" name="Google Shape;143;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4" name="Google Shape;144;p14"/>
            <p:cNvGrpSpPr/>
            <p:nvPr/>
          </p:nvGrpSpPr>
          <p:grpSpPr>
            <a:xfrm>
              <a:off x="2408240" y="0"/>
              <a:ext cx="2408240" cy="2107210"/>
              <a:chOff x="0" y="0"/>
              <a:chExt cx="812800" cy="711200"/>
            </a:xfrm>
          </p:grpSpPr>
          <p:sp>
            <p:nvSpPr>
              <p:cNvPr id="145" name="Google Shape;145;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49FF"/>
              </a:solidFill>
              <a:ln>
                <a:noFill/>
              </a:ln>
            </p:spPr>
          </p:sp>
          <p:sp>
            <p:nvSpPr>
              <p:cNvPr id="146" name="Google Shape;146;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7" name="Google Shape;147;p14"/>
            <p:cNvGrpSpPr/>
            <p:nvPr/>
          </p:nvGrpSpPr>
          <p:grpSpPr>
            <a:xfrm>
              <a:off x="4816480" y="0"/>
              <a:ext cx="2408240" cy="2107210"/>
              <a:chOff x="0" y="0"/>
              <a:chExt cx="812800" cy="711200"/>
            </a:xfrm>
          </p:grpSpPr>
          <p:sp>
            <p:nvSpPr>
              <p:cNvPr id="148" name="Google Shape;148;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149" name="Google Shape;149;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pic>
        <p:nvPicPr>
          <p:cNvPr id="8" name="Picture 7" descr="Screenshot (820)"/>
          <p:cNvPicPr>
            <a:picLocks noChangeAspect="1"/>
          </p:cNvPicPr>
          <p:nvPr/>
        </p:nvPicPr>
        <p:blipFill>
          <a:blip r:embed="rId1"/>
          <a:stretch>
            <a:fillRect/>
          </a:stretch>
        </p:blipFill>
        <p:spPr>
          <a:xfrm>
            <a:off x="-635" y="-635"/>
            <a:ext cx="76200" cy="10287000"/>
          </a:xfrm>
          <a:prstGeom prst="rect">
            <a:avLst/>
          </a:prstGeom>
        </p:spPr>
      </p:pic>
      <p:pic>
        <p:nvPicPr>
          <p:cNvPr id="2" name="Picture 1" descr="10mm reading stress - Copy"/>
          <p:cNvPicPr>
            <a:picLocks noChangeAspect="1"/>
          </p:cNvPicPr>
          <p:nvPr/>
        </p:nvPicPr>
        <p:blipFill>
          <a:blip r:embed="rId2"/>
          <a:stretch>
            <a:fillRect/>
          </a:stretch>
        </p:blipFill>
        <p:spPr>
          <a:xfrm>
            <a:off x="-21590" y="45720"/>
            <a:ext cx="79375" cy="10287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24" name="Shape 124"/>
        <p:cNvGrpSpPr/>
        <p:nvPr/>
      </p:nvGrpSpPr>
      <p:grpSpPr>
        <a:xfrm>
          <a:off x="0" y="0"/>
          <a:ext cx="0" cy="0"/>
          <a:chOff x="0" y="0"/>
          <a:chExt cx="0" cy="0"/>
        </a:xfrm>
      </p:grpSpPr>
      <p:grpSp>
        <p:nvGrpSpPr>
          <p:cNvPr id="140" name="Google Shape;140;p14"/>
          <p:cNvGrpSpPr/>
          <p:nvPr/>
        </p:nvGrpSpPr>
        <p:grpSpPr>
          <a:xfrm>
            <a:off x="12748958" y="8752048"/>
            <a:ext cx="5418540" cy="1580407"/>
            <a:chOff x="0" y="0"/>
            <a:chExt cx="7224720" cy="2107210"/>
          </a:xfrm>
        </p:grpSpPr>
        <p:grpSp>
          <p:nvGrpSpPr>
            <p:cNvPr id="141" name="Google Shape;141;p14"/>
            <p:cNvGrpSpPr/>
            <p:nvPr/>
          </p:nvGrpSpPr>
          <p:grpSpPr>
            <a:xfrm>
              <a:off x="0" y="0"/>
              <a:ext cx="2408240" cy="2107210"/>
              <a:chOff x="0" y="0"/>
              <a:chExt cx="812800" cy="711200"/>
            </a:xfrm>
          </p:grpSpPr>
          <p:sp>
            <p:nvSpPr>
              <p:cNvPr id="142" name="Google Shape;142;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143" name="Google Shape;143;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4" name="Google Shape;144;p14"/>
            <p:cNvGrpSpPr/>
            <p:nvPr/>
          </p:nvGrpSpPr>
          <p:grpSpPr>
            <a:xfrm>
              <a:off x="2408240" y="0"/>
              <a:ext cx="2408240" cy="2107210"/>
              <a:chOff x="0" y="0"/>
              <a:chExt cx="812800" cy="711200"/>
            </a:xfrm>
          </p:grpSpPr>
          <p:sp>
            <p:nvSpPr>
              <p:cNvPr id="145" name="Google Shape;145;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49FF"/>
              </a:solidFill>
              <a:ln>
                <a:noFill/>
              </a:ln>
            </p:spPr>
          </p:sp>
          <p:sp>
            <p:nvSpPr>
              <p:cNvPr id="146" name="Google Shape;146;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7" name="Google Shape;147;p14"/>
            <p:cNvGrpSpPr/>
            <p:nvPr/>
          </p:nvGrpSpPr>
          <p:grpSpPr>
            <a:xfrm>
              <a:off x="4816480" y="0"/>
              <a:ext cx="2408240" cy="2107210"/>
              <a:chOff x="0" y="0"/>
              <a:chExt cx="812800" cy="711200"/>
            </a:xfrm>
          </p:grpSpPr>
          <p:sp>
            <p:nvSpPr>
              <p:cNvPr id="148" name="Google Shape;148;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149" name="Google Shape;149;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pic>
        <p:nvPicPr>
          <p:cNvPr id="1" name="Picture 0" descr="Screenshot (820)"/>
          <p:cNvPicPr>
            <a:picLocks noChangeAspect="1"/>
          </p:cNvPicPr>
          <p:nvPr/>
        </p:nvPicPr>
        <p:blipFill>
          <a:blip r:embed="rId1"/>
          <a:stretch>
            <a:fillRect/>
          </a:stretch>
        </p:blipFill>
        <p:spPr>
          <a:xfrm flipH="1">
            <a:off x="-21590" y="45720"/>
            <a:ext cx="76200" cy="10287000"/>
          </a:xfrm>
          <a:prstGeom prst="rect">
            <a:avLst/>
          </a:prstGeom>
        </p:spPr>
      </p:pic>
      <p:pic>
        <p:nvPicPr>
          <p:cNvPr id="4" name="Picture 3" descr="10mm reading stress - Copy"/>
          <p:cNvPicPr>
            <a:picLocks noChangeAspect="1"/>
          </p:cNvPicPr>
          <p:nvPr/>
        </p:nvPicPr>
        <p:blipFill>
          <a:blip r:embed="rId2"/>
          <a:stretch>
            <a:fillRect/>
          </a:stretch>
        </p:blipFill>
        <p:spPr>
          <a:xfrm>
            <a:off x="-21590" y="45720"/>
            <a:ext cx="7326630" cy="10287000"/>
          </a:xfrm>
          <a:prstGeom prst="rect">
            <a:avLst/>
          </a:prstGeom>
        </p:spPr>
      </p:pic>
      <p:sp>
        <p:nvSpPr>
          <p:cNvPr id="2" name="Text Box 1"/>
          <p:cNvSpPr txBox="1"/>
          <p:nvPr/>
        </p:nvSpPr>
        <p:spPr>
          <a:xfrm>
            <a:off x="8296275" y="487045"/>
            <a:ext cx="9368790" cy="1419860"/>
          </a:xfrm>
          <a:prstGeom prst="rect">
            <a:avLst/>
          </a:prstGeom>
          <a:noFill/>
        </p:spPr>
        <p:txBody>
          <a:bodyPr wrap="square" rtlCol="0">
            <a:noAutofit/>
          </a:bodyPr>
          <a:p>
            <a:pPr algn="ctr"/>
            <a:r>
              <a:rPr lang="en-US" altLang="en-US" sz="3200" b="1"/>
              <a:t>Generating Stress–Strain Results for Each Mesh Size</a:t>
            </a:r>
            <a:endParaRPr lang="en-US" altLang="en-US" b="1"/>
          </a:p>
        </p:txBody>
      </p:sp>
      <p:sp>
        <p:nvSpPr>
          <p:cNvPr id="3" name="Text Box 2"/>
          <p:cNvSpPr txBox="1"/>
          <p:nvPr/>
        </p:nvSpPr>
        <p:spPr>
          <a:xfrm>
            <a:off x="7405370" y="2491740"/>
            <a:ext cx="10761345" cy="7727950"/>
          </a:xfrm>
          <a:prstGeom prst="rect">
            <a:avLst/>
          </a:prstGeom>
          <a:noFill/>
        </p:spPr>
        <p:txBody>
          <a:bodyPr wrap="square" rtlCol="0">
            <a:noAutofit/>
          </a:bodyPr>
          <a:p>
            <a:pPr marL="342900" indent="-342900">
              <a:buFont typeface="Arial" panose="020B0604020202020204" pitchFamily="34" charset="0"/>
              <a:buChar char="•"/>
            </a:pPr>
            <a:r>
              <a:rPr lang="en-US" altLang="en-US" sz="2400"/>
              <a:t>For every selected mesh size (10 mm, 7 mm, 4 mm, 3 mm), we ran a separate stress and strain solution under the same loading(2809N sum of date of birth) and boundary conditions.</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After each solve, we extracted the maximum stress and maximum strain from the results section.</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Ensured that the values were taken from the same loading instant so comparisons remained consistent.</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Recorded stress and strain readings into a table to track how the results changed with mesh refinement.</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Exported all readings into a CSV file for plotting stress-vs-mesh-size and strain-vs-mesh-size graphs.</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Used these comparisons to observe convergence, ensuring the solution becomes stable as the mesh becomes finer.</a:t>
            </a:r>
            <a:endParaRPr lang="en-US" altLang="en-US" sz="2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2">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ppt_x</p:attrName>
                                        </p:attrNameLst>
                                      </p:cBhvr>
                                      <p:tavLst>
                                        <p:tav tm="0">
                                          <p:val>
                                            <p:strVal val="#ppt_x-.2"/>
                                          </p:val>
                                        </p:tav>
                                        <p:tav tm="100000">
                                          <p:val>
                                            <p:strVal val="#ppt_x"/>
                                          </p:val>
                                        </p:tav>
                                      </p:tavLst>
                                    </p:anim>
                                    <p:anim calcmode="lin" valueType="num">
                                      <p:cBhvr>
                                        <p:cTn id="15"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53" name="Shape 153"/>
        <p:cNvGrpSpPr/>
        <p:nvPr/>
      </p:nvGrpSpPr>
      <p:grpSpPr>
        <a:xfrm>
          <a:off x="0" y="0"/>
          <a:ext cx="0" cy="0"/>
          <a:chOff x="0" y="0"/>
          <a:chExt cx="0" cy="0"/>
        </a:xfrm>
      </p:grpSpPr>
      <p:grpSp>
        <p:nvGrpSpPr>
          <p:cNvPr id="158" name="Google Shape;158;p15"/>
          <p:cNvGrpSpPr/>
          <p:nvPr/>
        </p:nvGrpSpPr>
        <p:grpSpPr>
          <a:xfrm>
            <a:off x="6371675" y="4283418"/>
            <a:ext cx="5141301" cy="1663324"/>
            <a:chOff x="0" y="-51012"/>
            <a:chExt cx="6855068" cy="2217766"/>
          </a:xfrm>
        </p:grpSpPr>
        <p:sp>
          <p:nvSpPr>
            <p:cNvPr id="159" name="Google Shape;159;p15"/>
            <p:cNvSpPr txBox="1"/>
            <p:nvPr/>
          </p:nvSpPr>
          <p:spPr>
            <a:xfrm>
              <a:off x="0" y="1448781"/>
              <a:ext cx="6855068" cy="717973"/>
            </a:xfrm>
            <a:prstGeom prst="rect">
              <a:avLst/>
            </a:prstGeom>
            <a:noFill/>
            <a:ln>
              <a:noFill/>
            </a:ln>
          </p:spPr>
          <p:txBody>
            <a:bodyPr spcFirstLastPara="1" wrap="square" lIns="0" tIns="0" rIns="0" bIns="0" anchor="t" anchorCtr="0">
              <a:spAutoFit/>
            </a:bodyPr>
            <a:lstStyle/>
            <a:p>
              <a:pPr marL="539750" marR="0" lvl="1" indent="-269875" algn="l" rtl="0">
                <a:lnSpc>
                  <a:spcPct val="140000"/>
                </a:lnSpc>
                <a:spcBef>
                  <a:spcPts val="0"/>
                </a:spcBef>
                <a:spcAft>
                  <a:spcPts val="0"/>
                </a:spcAft>
                <a:buClr>
                  <a:srgbClr val="000000"/>
                </a:buClr>
                <a:buSzPts val="2499"/>
                <a:buFont typeface="Arial" panose="020B0604020202020204"/>
                <a:buChar char="•"/>
              </a:pPr>
              <a:endParaRPr lang="en-US" sz="25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
          <p:nvSpPr>
            <p:cNvPr id="160" name="Google Shape;160;p15"/>
            <p:cNvSpPr txBox="1"/>
            <p:nvPr/>
          </p:nvSpPr>
          <p:spPr>
            <a:xfrm>
              <a:off x="215369" y="-51012"/>
              <a:ext cx="6423268" cy="933027"/>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endParaRPr lang="en-US" sz="3500" b="0" i="0" u="none" strike="noStrike" cap="none">
                <a:solidFill>
                  <a:srgbClr val="000000"/>
                </a:solidFill>
                <a:latin typeface="Archivo Black" panose="020B0A03020202020B04"/>
                <a:ea typeface="Archivo Black" panose="020B0A03020202020B04"/>
                <a:cs typeface="Archivo Black" panose="020B0A03020202020B04"/>
                <a:sym typeface="Archivo Black" panose="020B0A03020202020B04"/>
              </a:endParaRPr>
            </a:p>
          </p:txBody>
        </p:sp>
      </p:grpSp>
      <p:grpSp>
        <p:nvGrpSpPr>
          <p:cNvPr id="166" name="Google Shape;166;p15"/>
          <p:cNvGrpSpPr/>
          <p:nvPr/>
        </p:nvGrpSpPr>
        <p:grpSpPr>
          <a:xfrm>
            <a:off x="13570658" y="8947535"/>
            <a:ext cx="2235982" cy="1956484"/>
            <a:chOff x="0" y="0"/>
            <a:chExt cx="812800" cy="711200"/>
          </a:xfrm>
        </p:grpSpPr>
        <p:sp>
          <p:nvSpPr>
            <p:cNvPr id="167" name="Google Shape;167;p15"/>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49FF"/>
            </a:solidFill>
            <a:ln>
              <a:noFill/>
            </a:ln>
          </p:spPr>
        </p:sp>
        <p:sp>
          <p:nvSpPr>
            <p:cNvPr id="168" name="Google Shape;168;p15"/>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69" name="Google Shape;169;p15"/>
          <p:cNvGrpSpPr/>
          <p:nvPr/>
        </p:nvGrpSpPr>
        <p:grpSpPr>
          <a:xfrm>
            <a:off x="7864084" y="9038082"/>
            <a:ext cx="2235982" cy="1956484"/>
            <a:chOff x="0" y="0"/>
            <a:chExt cx="812800" cy="711200"/>
          </a:xfrm>
        </p:grpSpPr>
        <p:sp>
          <p:nvSpPr>
            <p:cNvPr id="170" name="Google Shape;170;p15"/>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49FF"/>
            </a:solidFill>
            <a:ln>
              <a:noFill/>
            </a:ln>
          </p:spPr>
        </p:sp>
        <p:sp>
          <p:nvSpPr>
            <p:cNvPr id="171" name="Google Shape;171;p15"/>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72" name="Google Shape;172;p15"/>
          <p:cNvGrpSpPr/>
          <p:nvPr/>
        </p:nvGrpSpPr>
        <p:grpSpPr>
          <a:xfrm>
            <a:off x="2073628" y="9038082"/>
            <a:ext cx="2235982" cy="1956484"/>
            <a:chOff x="0" y="0"/>
            <a:chExt cx="812800" cy="711200"/>
          </a:xfrm>
        </p:grpSpPr>
        <p:sp>
          <p:nvSpPr>
            <p:cNvPr id="173" name="Google Shape;173;p15"/>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49FF"/>
            </a:solidFill>
            <a:ln>
              <a:noFill/>
            </a:ln>
          </p:spPr>
        </p:sp>
        <p:sp>
          <p:nvSpPr>
            <p:cNvPr id="174" name="Google Shape;174;p15"/>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 name="Text Box 0"/>
          <p:cNvSpPr txBox="1"/>
          <p:nvPr/>
        </p:nvSpPr>
        <p:spPr>
          <a:xfrm>
            <a:off x="702945" y="680720"/>
            <a:ext cx="16882110" cy="4837430"/>
          </a:xfrm>
          <a:prstGeom prst="rect">
            <a:avLst/>
          </a:prstGeom>
          <a:noFill/>
        </p:spPr>
        <p:txBody>
          <a:bodyPr wrap="square" rtlCol="0">
            <a:noAutofit/>
          </a:bodyPr>
          <a:p>
            <a:pPr algn="ctr"/>
            <a:r>
              <a:rPr lang="en-US" sz="9600" b="1"/>
              <a:t>Mesh convergence result</a:t>
            </a:r>
            <a:endParaRPr lang="en-US" sz="3200" b="1"/>
          </a:p>
        </p:txBody>
      </p:sp>
      <p:graphicFrame>
        <p:nvGraphicFramePr>
          <p:cNvPr id="2" name="Table 1"/>
          <p:cNvGraphicFramePr/>
          <p:nvPr>
            <p:custDataLst>
              <p:tags r:id="rId1"/>
            </p:custDataLst>
          </p:nvPr>
        </p:nvGraphicFramePr>
        <p:xfrm>
          <a:off x="1405255" y="2918460"/>
          <a:ext cx="7410450" cy="4159250"/>
        </p:xfrm>
        <a:graphic>
          <a:graphicData uri="http://schemas.openxmlformats.org/drawingml/2006/table">
            <a:tbl>
              <a:tblPr/>
              <a:tblGrid>
                <a:gridCol w="2496185"/>
                <a:gridCol w="4914265"/>
              </a:tblGrid>
              <a:tr h="728980">
                <a:tc>
                  <a:txBody>
                    <a:bodyPr/>
                    <a:p>
                      <a:pPr algn="l" fontAlgn="ctr"/>
                      <a:r>
                        <a:rPr lang="en-US" altLang="zh-CN" sz="2400" b="1" i="0">
                          <a:solidFill>
                            <a:srgbClr val="000000"/>
                          </a:solidFill>
                          <a:latin typeface="Calibri" panose="020F0502020204030204"/>
                          <a:ea typeface="Calibri" panose="020F0502020204030204"/>
                        </a:rPr>
                        <a:t>Mesh Size (mm)</a:t>
                      </a:r>
                      <a:endParaRPr lang="en-US" altLang="zh-CN" sz="2400" b="1" i="0">
                        <a:solidFill>
                          <a:srgbClr val="000000"/>
                        </a:solidFill>
                        <a:latin typeface="Calibri" panose="020F0502020204030204"/>
                        <a:ea typeface="Calibri" panose="020F0502020204030204"/>
                      </a:endParaRPr>
                    </a:p>
                  </a:txBody>
                  <a:tcPr marL="6667" marR="6667" marT="6667" marB="0" anchor="ctr" anchorCtr="0">
                    <a:lnL>
                      <a:noFill/>
                    </a:lnL>
                    <a:lnR>
                      <a:noFill/>
                    </a:lnR>
                    <a:lnT>
                      <a:noFill/>
                    </a:lnT>
                    <a:lnB w="6350" cap="flat" cmpd="sng">
                      <a:solidFill>
                        <a:srgbClr val="9BC2E6"/>
                      </a:solidFill>
                      <a:prstDash val="solid"/>
                      <a:headEnd type="none" w="med" len="med"/>
                      <a:tailEnd type="none" w="med" len="med"/>
                    </a:lnB>
                    <a:solidFill>
                      <a:srgbClr val="DDEBF7"/>
                    </a:solidFill>
                  </a:tcPr>
                </a:tc>
                <a:tc>
                  <a:txBody>
                    <a:bodyPr/>
                    <a:p>
                      <a:pPr algn="l" fontAlgn="ctr"/>
                      <a:r>
                        <a:rPr lang="en-US" altLang="zh-CN" sz="2400" b="1" i="0">
                          <a:solidFill>
                            <a:srgbClr val="000000"/>
                          </a:solidFill>
                          <a:latin typeface="Calibri" panose="020F0502020204030204"/>
                          <a:ea typeface="Calibri" panose="020F0502020204030204"/>
                        </a:rPr>
                        <a:t>Sum of Max Elastic Strain (mm/mm)</a:t>
                      </a:r>
                      <a:endParaRPr lang="en-US" altLang="zh-CN" sz="2400" b="1" i="0">
                        <a:solidFill>
                          <a:srgbClr val="000000"/>
                        </a:solidFill>
                        <a:latin typeface="Calibri" panose="020F0502020204030204"/>
                        <a:ea typeface="Calibri" panose="020F0502020204030204"/>
                      </a:endParaRPr>
                    </a:p>
                  </a:txBody>
                  <a:tcPr marL="6667" marR="6667" marT="6667" marB="0" anchor="ctr" anchorCtr="0">
                    <a:lnL>
                      <a:noFill/>
                    </a:lnL>
                    <a:lnR>
                      <a:noFill/>
                    </a:lnR>
                    <a:lnT>
                      <a:noFill/>
                    </a:lnT>
                    <a:lnB w="6350" cap="flat" cmpd="sng">
                      <a:solidFill>
                        <a:srgbClr val="9BC2E6"/>
                      </a:solidFill>
                      <a:prstDash val="solid"/>
                      <a:headEnd type="none" w="med" len="med"/>
                      <a:tailEnd type="none" w="med" len="med"/>
                    </a:lnB>
                    <a:solidFill>
                      <a:srgbClr val="DDEBF7"/>
                    </a:solidFill>
                  </a:tcPr>
                </a:tc>
              </a:tr>
              <a:tr h="686435">
                <a:tc>
                  <a:txBody>
                    <a:bodyPr/>
                    <a:p>
                      <a:pPr algn="r" fontAlgn="ctr"/>
                      <a:r>
                        <a:rPr lang="en-US" altLang="zh-CN" sz="2400" b="0" i="0">
                          <a:solidFill>
                            <a:srgbClr val="000000"/>
                          </a:solidFill>
                          <a:latin typeface="Calibri" panose="020F0502020204030204"/>
                          <a:ea typeface="Calibri" panose="020F0502020204030204"/>
                        </a:rPr>
                        <a:t>3</a:t>
                      </a:r>
                      <a:endParaRPr lang="en-US" altLang="zh-CN" sz="2400" b="0" i="0">
                        <a:solidFill>
                          <a:srgbClr val="000000"/>
                        </a:solidFill>
                        <a:latin typeface="Calibri" panose="020F0502020204030204"/>
                        <a:ea typeface="Calibri" panose="020F0502020204030204"/>
                      </a:endParaRPr>
                    </a:p>
                  </a:txBody>
                  <a:tcPr marL="6667" marR="6667" marT="6667" marB="0" anchor="ctr" anchorCtr="0">
                    <a:lnL>
                      <a:noFill/>
                    </a:lnL>
                    <a:lnR>
                      <a:noFill/>
                    </a:lnR>
                    <a:lnT w="6350" cap="flat" cmpd="sng">
                      <a:solidFill>
                        <a:srgbClr val="9BC2E6"/>
                      </a:solidFill>
                      <a:prstDash val="solid"/>
                      <a:headEnd type="none" w="med" len="med"/>
                      <a:tailEnd type="none" w="med" len="med"/>
                    </a:lnT>
                    <a:lnB>
                      <a:noFill/>
                    </a:lnB>
                    <a:noFill/>
                  </a:tcPr>
                </a:tc>
                <a:tc>
                  <a:txBody>
                    <a:bodyPr/>
                    <a:p>
                      <a:pPr algn="r" fontAlgn="ctr"/>
                      <a:r>
                        <a:rPr lang="en-US" altLang="zh-CN" sz="2400" b="0" i="0">
                          <a:solidFill>
                            <a:srgbClr val="000000"/>
                          </a:solidFill>
                          <a:latin typeface="Calibri" panose="020F0502020204030204"/>
                          <a:ea typeface="Calibri" panose="020F0502020204030204"/>
                        </a:rPr>
                        <a:t>0.00014476</a:t>
                      </a:r>
                      <a:endParaRPr lang="en-US" altLang="zh-CN" sz="2400" b="0" i="0">
                        <a:solidFill>
                          <a:srgbClr val="000000"/>
                        </a:solidFill>
                        <a:latin typeface="Calibri" panose="020F0502020204030204"/>
                        <a:ea typeface="Calibri" panose="020F0502020204030204"/>
                      </a:endParaRPr>
                    </a:p>
                  </a:txBody>
                  <a:tcPr marL="6667" marR="6667" marT="6667" marB="0" anchor="ctr" anchorCtr="0">
                    <a:lnL>
                      <a:noFill/>
                    </a:lnL>
                    <a:lnR>
                      <a:noFill/>
                    </a:lnR>
                    <a:lnT w="6350" cap="flat" cmpd="sng">
                      <a:solidFill>
                        <a:srgbClr val="9BC2E6"/>
                      </a:solidFill>
                      <a:prstDash val="solid"/>
                      <a:headEnd type="none" w="med" len="med"/>
                      <a:tailEnd type="none" w="med" len="med"/>
                    </a:lnT>
                    <a:lnB>
                      <a:noFill/>
                    </a:lnB>
                    <a:noFill/>
                  </a:tcPr>
                </a:tc>
              </a:tr>
              <a:tr h="685800">
                <a:tc>
                  <a:txBody>
                    <a:bodyPr/>
                    <a:p>
                      <a:pPr algn="r" fontAlgn="ctr"/>
                      <a:r>
                        <a:rPr lang="en-US" altLang="zh-CN" sz="2400" b="0" i="0">
                          <a:solidFill>
                            <a:srgbClr val="000000"/>
                          </a:solidFill>
                          <a:latin typeface="Calibri" panose="020F0502020204030204"/>
                          <a:ea typeface="Calibri" panose="020F0502020204030204"/>
                        </a:rPr>
                        <a:t>4</a:t>
                      </a:r>
                      <a:endParaRPr lang="en-US" altLang="zh-CN" sz="2400" b="0" i="0">
                        <a:solidFill>
                          <a:srgbClr val="000000"/>
                        </a:solidFill>
                        <a:latin typeface="Calibri" panose="020F0502020204030204"/>
                        <a:ea typeface="Calibri" panose="020F0502020204030204"/>
                      </a:endParaRPr>
                    </a:p>
                  </a:txBody>
                  <a:tcPr marL="6667" marR="6667" marT="6667" marB="0" anchor="ctr" anchorCtr="0">
                    <a:lnL>
                      <a:noFill/>
                    </a:lnL>
                    <a:lnR>
                      <a:noFill/>
                    </a:lnR>
                    <a:lnT>
                      <a:noFill/>
                    </a:lnT>
                    <a:lnB>
                      <a:noFill/>
                    </a:lnB>
                    <a:noFill/>
                  </a:tcPr>
                </a:tc>
                <a:tc>
                  <a:txBody>
                    <a:bodyPr/>
                    <a:p>
                      <a:pPr algn="r" fontAlgn="ctr"/>
                      <a:r>
                        <a:rPr lang="en-US" altLang="zh-CN" sz="2400" b="0" i="0">
                          <a:solidFill>
                            <a:srgbClr val="000000"/>
                          </a:solidFill>
                          <a:latin typeface="Calibri" panose="020F0502020204030204"/>
                          <a:ea typeface="Calibri" panose="020F0502020204030204"/>
                        </a:rPr>
                        <a:t>0.00013101</a:t>
                      </a:r>
                      <a:endParaRPr lang="en-US" altLang="zh-CN" sz="2400" b="0" i="0">
                        <a:solidFill>
                          <a:srgbClr val="000000"/>
                        </a:solidFill>
                        <a:latin typeface="Calibri" panose="020F0502020204030204"/>
                        <a:ea typeface="Calibri" panose="020F0502020204030204"/>
                      </a:endParaRPr>
                    </a:p>
                  </a:txBody>
                  <a:tcPr marL="6667" marR="6667" marT="6667" marB="0" anchor="ctr" anchorCtr="0">
                    <a:lnL>
                      <a:noFill/>
                    </a:lnL>
                    <a:lnR>
                      <a:noFill/>
                    </a:lnR>
                    <a:lnT>
                      <a:noFill/>
                    </a:lnT>
                    <a:lnB>
                      <a:noFill/>
                    </a:lnB>
                    <a:noFill/>
                  </a:tcPr>
                </a:tc>
              </a:tr>
              <a:tr h="685800">
                <a:tc>
                  <a:txBody>
                    <a:bodyPr/>
                    <a:p>
                      <a:pPr algn="r" fontAlgn="ctr"/>
                      <a:r>
                        <a:rPr lang="en-US" altLang="zh-CN" sz="2400" b="0" i="0">
                          <a:solidFill>
                            <a:srgbClr val="000000"/>
                          </a:solidFill>
                          <a:latin typeface="Calibri" panose="020F0502020204030204"/>
                          <a:ea typeface="Calibri" panose="020F0502020204030204"/>
                        </a:rPr>
                        <a:t>7</a:t>
                      </a:r>
                      <a:endParaRPr lang="en-US" altLang="zh-CN" sz="2400" b="0" i="0">
                        <a:solidFill>
                          <a:srgbClr val="000000"/>
                        </a:solidFill>
                        <a:latin typeface="Calibri" panose="020F0502020204030204"/>
                        <a:ea typeface="Calibri" panose="020F0502020204030204"/>
                      </a:endParaRPr>
                    </a:p>
                  </a:txBody>
                  <a:tcPr marL="6667" marR="6667" marT="6667" marB="0" anchor="ctr" anchorCtr="0">
                    <a:lnL>
                      <a:noFill/>
                    </a:lnL>
                    <a:lnR>
                      <a:noFill/>
                    </a:lnR>
                    <a:lnT>
                      <a:noFill/>
                    </a:lnT>
                    <a:lnB>
                      <a:noFill/>
                    </a:lnB>
                    <a:noFill/>
                  </a:tcPr>
                </a:tc>
                <a:tc>
                  <a:txBody>
                    <a:bodyPr/>
                    <a:p>
                      <a:pPr algn="r" fontAlgn="ctr"/>
                      <a:r>
                        <a:rPr lang="en-US" altLang="zh-CN" sz="2400" b="0" i="0">
                          <a:solidFill>
                            <a:srgbClr val="000000"/>
                          </a:solidFill>
                          <a:latin typeface="Calibri" panose="020F0502020204030204"/>
                          <a:ea typeface="Calibri" panose="020F0502020204030204"/>
                        </a:rPr>
                        <a:t>0.00011116</a:t>
                      </a:r>
                      <a:endParaRPr lang="en-US" altLang="zh-CN" sz="2400" b="0" i="0">
                        <a:solidFill>
                          <a:srgbClr val="000000"/>
                        </a:solidFill>
                        <a:latin typeface="Calibri" panose="020F0502020204030204"/>
                        <a:ea typeface="Calibri" panose="020F0502020204030204"/>
                      </a:endParaRPr>
                    </a:p>
                  </a:txBody>
                  <a:tcPr marL="6667" marR="6667" marT="6667" marB="0" anchor="ctr" anchorCtr="0">
                    <a:lnL>
                      <a:noFill/>
                    </a:lnL>
                    <a:lnR>
                      <a:noFill/>
                    </a:lnR>
                    <a:lnT>
                      <a:noFill/>
                    </a:lnT>
                    <a:lnB>
                      <a:noFill/>
                    </a:lnB>
                    <a:noFill/>
                  </a:tcPr>
                </a:tc>
              </a:tr>
              <a:tr h="686435">
                <a:tc>
                  <a:txBody>
                    <a:bodyPr/>
                    <a:p>
                      <a:pPr algn="r" fontAlgn="ctr"/>
                      <a:r>
                        <a:rPr lang="en-US" altLang="zh-CN" sz="2400" b="0" i="0">
                          <a:solidFill>
                            <a:srgbClr val="000000"/>
                          </a:solidFill>
                          <a:latin typeface="Calibri" panose="020F0502020204030204"/>
                          <a:ea typeface="Calibri" panose="020F0502020204030204"/>
                        </a:rPr>
                        <a:t>10</a:t>
                      </a:r>
                      <a:endParaRPr lang="en-US" altLang="zh-CN" sz="2400" b="0" i="0">
                        <a:solidFill>
                          <a:srgbClr val="000000"/>
                        </a:solidFill>
                        <a:latin typeface="Calibri" panose="020F0502020204030204"/>
                        <a:ea typeface="Calibri" panose="020F0502020204030204"/>
                      </a:endParaRPr>
                    </a:p>
                  </a:txBody>
                  <a:tcPr marL="6667" marR="6667" marT="6667" marB="0" anchor="ctr" anchorCtr="0">
                    <a:lnL>
                      <a:noFill/>
                    </a:lnL>
                    <a:lnR>
                      <a:noFill/>
                    </a:lnR>
                    <a:lnT>
                      <a:noFill/>
                    </a:lnT>
                    <a:lnB w="6350" cap="flat" cmpd="sng">
                      <a:solidFill>
                        <a:srgbClr val="9BC2E6"/>
                      </a:solidFill>
                      <a:prstDash val="solid"/>
                      <a:headEnd type="none" w="med" len="med"/>
                      <a:tailEnd type="none" w="med" len="med"/>
                    </a:lnB>
                    <a:noFill/>
                  </a:tcPr>
                </a:tc>
                <a:tc>
                  <a:txBody>
                    <a:bodyPr/>
                    <a:p>
                      <a:pPr algn="r" fontAlgn="ctr"/>
                      <a:r>
                        <a:rPr lang="en-US" altLang="zh-CN" sz="2400" b="0" i="0">
                          <a:solidFill>
                            <a:srgbClr val="000000"/>
                          </a:solidFill>
                          <a:latin typeface="Calibri" panose="020F0502020204030204"/>
                          <a:ea typeface="Calibri" panose="020F0502020204030204"/>
                        </a:rPr>
                        <a:t>0.00010403</a:t>
                      </a:r>
                      <a:endParaRPr lang="en-US" altLang="zh-CN" sz="2400" b="0" i="0">
                        <a:solidFill>
                          <a:srgbClr val="000000"/>
                        </a:solidFill>
                        <a:latin typeface="Calibri" panose="020F0502020204030204"/>
                        <a:ea typeface="Calibri" panose="020F0502020204030204"/>
                      </a:endParaRPr>
                    </a:p>
                  </a:txBody>
                  <a:tcPr marL="6667" marR="6667" marT="6667" marB="0" anchor="ctr" anchorCtr="0">
                    <a:lnL>
                      <a:noFill/>
                    </a:lnL>
                    <a:lnR>
                      <a:noFill/>
                    </a:lnR>
                    <a:lnT>
                      <a:noFill/>
                    </a:lnT>
                    <a:lnB w="6350" cap="flat" cmpd="sng">
                      <a:solidFill>
                        <a:srgbClr val="9BC2E6"/>
                      </a:solidFill>
                      <a:prstDash val="solid"/>
                      <a:headEnd type="none" w="med" len="med"/>
                      <a:tailEnd type="none" w="med" len="med"/>
                    </a:lnB>
                    <a:noFill/>
                  </a:tcPr>
                </a:tc>
              </a:tr>
              <a:tr h="685800">
                <a:tc>
                  <a:txBody>
                    <a:bodyPr/>
                    <a:p>
                      <a:pPr algn="l" fontAlgn="ctr"/>
                      <a:r>
                        <a:rPr lang="en-US" altLang="zh-CN" sz="2400" b="1" i="0">
                          <a:solidFill>
                            <a:srgbClr val="000000"/>
                          </a:solidFill>
                          <a:latin typeface="Calibri" panose="020F0502020204030204"/>
                          <a:ea typeface="Calibri" panose="020F0502020204030204"/>
                        </a:rPr>
                        <a:t>Grand Total</a:t>
                      </a:r>
                      <a:endParaRPr lang="en-US" altLang="zh-CN" sz="2400" b="1" i="0">
                        <a:solidFill>
                          <a:srgbClr val="000000"/>
                        </a:solidFill>
                        <a:latin typeface="Calibri" panose="020F0502020204030204"/>
                        <a:ea typeface="Calibri" panose="020F0502020204030204"/>
                      </a:endParaRPr>
                    </a:p>
                  </a:txBody>
                  <a:tcPr marL="6667" marR="6667" marT="6667" marB="0" anchor="ctr" anchorCtr="0">
                    <a:lnL>
                      <a:noFill/>
                    </a:lnL>
                    <a:lnR>
                      <a:noFill/>
                    </a:lnR>
                    <a:lnT w="6350" cap="flat" cmpd="sng">
                      <a:solidFill>
                        <a:srgbClr val="9BC2E6"/>
                      </a:solidFill>
                      <a:prstDash val="solid"/>
                      <a:headEnd type="none" w="med" len="med"/>
                      <a:tailEnd type="none" w="med" len="med"/>
                    </a:lnT>
                    <a:lnB w="6350" cap="flat" cmpd="sng">
                      <a:solidFill>
                        <a:srgbClr val="9BC2E6"/>
                      </a:solidFill>
                      <a:prstDash val="solid"/>
                      <a:headEnd type="none" w="med" len="med"/>
                      <a:tailEnd type="none" w="med" len="med"/>
                    </a:lnB>
                    <a:solidFill>
                      <a:srgbClr val="DDEBF7"/>
                    </a:solidFill>
                  </a:tcPr>
                </a:tc>
                <a:tc>
                  <a:txBody>
                    <a:bodyPr/>
                    <a:p>
                      <a:pPr algn="r" fontAlgn="ctr"/>
                      <a:r>
                        <a:rPr lang="en-US" altLang="zh-CN" sz="2400" b="1" i="0">
                          <a:solidFill>
                            <a:srgbClr val="000000"/>
                          </a:solidFill>
                          <a:latin typeface="Calibri" panose="020F0502020204030204"/>
                          <a:ea typeface="Calibri" panose="020F0502020204030204"/>
                        </a:rPr>
                        <a:t>0.00049096</a:t>
                      </a:r>
                      <a:endParaRPr lang="en-US" altLang="zh-CN" sz="2400" b="1" i="0">
                        <a:solidFill>
                          <a:srgbClr val="000000"/>
                        </a:solidFill>
                        <a:latin typeface="Calibri" panose="020F0502020204030204"/>
                        <a:ea typeface="Calibri" panose="020F0502020204030204"/>
                      </a:endParaRPr>
                    </a:p>
                  </a:txBody>
                  <a:tcPr marL="6667" marR="6667" marT="6667" marB="0" anchor="ctr" anchorCtr="0">
                    <a:lnL>
                      <a:noFill/>
                    </a:lnL>
                    <a:lnR>
                      <a:noFill/>
                    </a:lnR>
                    <a:lnT w="6350" cap="flat" cmpd="sng">
                      <a:solidFill>
                        <a:srgbClr val="9BC2E6"/>
                      </a:solidFill>
                      <a:prstDash val="solid"/>
                      <a:headEnd type="none" w="med" len="med"/>
                      <a:tailEnd type="none" w="med" len="med"/>
                    </a:lnT>
                    <a:lnB w="6350" cap="flat" cmpd="sng">
                      <a:solidFill>
                        <a:srgbClr val="9BC2E6"/>
                      </a:solidFill>
                      <a:prstDash val="solid"/>
                      <a:headEnd type="none" w="med" len="med"/>
                      <a:tailEnd type="none" w="med" len="med"/>
                    </a:lnB>
                    <a:solidFill>
                      <a:srgbClr val="DDEBF7"/>
                    </a:solidFill>
                  </a:tcPr>
                </a:tc>
              </a:tr>
            </a:tbl>
          </a:graphicData>
        </a:graphic>
      </p:graphicFrame>
      <p:graphicFrame>
        <p:nvGraphicFramePr>
          <p:cNvPr id="3" name="Table 2"/>
          <p:cNvGraphicFramePr/>
          <p:nvPr>
            <p:custDataLst>
              <p:tags r:id="rId2"/>
            </p:custDataLst>
          </p:nvPr>
        </p:nvGraphicFramePr>
        <p:xfrm>
          <a:off x="10100310" y="3092450"/>
          <a:ext cx="6774815" cy="3985260"/>
        </p:xfrm>
        <a:graphic>
          <a:graphicData uri="http://schemas.openxmlformats.org/drawingml/2006/table">
            <a:tbl>
              <a:tblPr/>
              <a:tblGrid>
                <a:gridCol w="2289810"/>
                <a:gridCol w="4485005"/>
              </a:tblGrid>
              <a:tr h="664210">
                <a:tc>
                  <a:txBody>
                    <a:bodyPr/>
                    <a:p>
                      <a:pPr algn="l" fontAlgn="ctr"/>
                      <a:r>
                        <a:rPr lang="en-US" altLang="zh-CN" sz="2400" b="1" i="0">
                          <a:solidFill>
                            <a:srgbClr val="000000"/>
                          </a:solidFill>
                          <a:latin typeface="Arial" panose="020B0604020202020204" pitchFamily="34" charset="0"/>
                          <a:ea typeface="Calibri" panose="020F0502020204030204"/>
                          <a:cs typeface="Arial" panose="020B0604020202020204" pitchFamily="34" charset="0"/>
                        </a:rPr>
                        <a:t>Mesh Size (mm)</a:t>
                      </a:r>
                      <a:endParaRPr lang="en-US" altLang="zh-CN" sz="2400" b="1"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a:noFill/>
                    </a:lnT>
                    <a:lnB w="6350" cap="flat" cmpd="sng">
                      <a:solidFill>
                        <a:srgbClr val="9BC2E6"/>
                      </a:solidFill>
                      <a:prstDash val="solid"/>
                      <a:headEnd type="none" w="med" len="med"/>
                      <a:tailEnd type="none" w="med" len="med"/>
                    </a:lnB>
                    <a:solidFill>
                      <a:srgbClr val="DDEBF7"/>
                    </a:solidFill>
                  </a:tcPr>
                </a:tc>
                <a:tc>
                  <a:txBody>
                    <a:bodyPr/>
                    <a:p>
                      <a:pPr algn="l" fontAlgn="ctr"/>
                      <a:r>
                        <a:rPr lang="en-US" altLang="zh-CN" sz="2400" b="1" i="0">
                          <a:solidFill>
                            <a:srgbClr val="000000"/>
                          </a:solidFill>
                          <a:latin typeface="Arial" panose="020B0604020202020204" pitchFamily="34" charset="0"/>
                          <a:ea typeface="Calibri" panose="020F0502020204030204"/>
                          <a:cs typeface="Arial" panose="020B0604020202020204" pitchFamily="34" charset="0"/>
                        </a:rPr>
                        <a:t>Max of Max von-Mises Stress (MPa)</a:t>
                      </a:r>
                      <a:endParaRPr lang="en-US" altLang="zh-CN" sz="2400" b="1"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a:noFill/>
                    </a:lnT>
                    <a:lnB w="6350" cap="flat" cmpd="sng">
                      <a:solidFill>
                        <a:srgbClr val="9BC2E6"/>
                      </a:solidFill>
                      <a:prstDash val="solid"/>
                      <a:headEnd type="none" w="med" len="med"/>
                      <a:tailEnd type="none" w="med" len="med"/>
                    </a:lnB>
                    <a:solidFill>
                      <a:srgbClr val="DDEBF7"/>
                    </a:solidFill>
                  </a:tcPr>
                </a:tc>
              </a:tr>
              <a:tr h="664210">
                <a:tc>
                  <a:txBody>
                    <a:bodyPr/>
                    <a:p>
                      <a:pPr algn="r" fontAlgn="ctr"/>
                      <a:r>
                        <a:rPr lang="en-US" altLang="zh-CN" sz="2400" b="0" i="0">
                          <a:solidFill>
                            <a:srgbClr val="000000"/>
                          </a:solidFill>
                          <a:latin typeface="Arial" panose="020B0604020202020204" pitchFamily="34" charset="0"/>
                          <a:ea typeface="Calibri" panose="020F0502020204030204"/>
                          <a:cs typeface="Arial" panose="020B0604020202020204" pitchFamily="34" charset="0"/>
                        </a:rPr>
                        <a:t>3</a:t>
                      </a:r>
                      <a:endParaRPr lang="en-US" altLang="zh-CN" sz="2400" b="0"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w="6350" cap="flat" cmpd="sng">
                      <a:solidFill>
                        <a:srgbClr val="9BC2E6"/>
                      </a:solidFill>
                      <a:prstDash val="solid"/>
                      <a:headEnd type="none" w="med" len="med"/>
                      <a:tailEnd type="none" w="med" len="med"/>
                    </a:lnT>
                    <a:lnB>
                      <a:noFill/>
                    </a:lnB>
                    <a:noFill/>
                  </a:tcPr>
                </a:tc>
                <a:tc>
                  <a:txBody>
                    <a:bodyPr/>
                    <a:p>
                      <a:pPr algn="r" fontAlgn="ctr"/>
                      <a:r>
                        <a:rPr lang="en-US" altLang="zh-CN" sz="2400" b="0" i="0">
                          <a:solidFill>
                            <a:srgbClr val="000000"/>
                          </a:solidFill>
                          <a:latin typeface="Arial" panose="020B0604020202020204" pitchFamily="34" charset="0"/>
                          <a:ea typeface="Calibri" panose="020F0502020204030204"/>
                          <a:cs typeface="Arial" panose="020B0604020202020204" pitchFamily="34" charset="0"/>
                        </a:rPr>
                        <a:t>9.99</a:t>
                      </a:r>
                      <a:endParaRPr lang="en-US" altLang="zh-CN" sz="2400" b="0"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w="6350" cap="flat" cmpd="sng">
                      <a:solidFill>
                        <a:srgbClr val="9BC2E6"/>
                      </a:solidFill>
                      <a:prstDash val="solid"/>
                      <a:headEnd type="none" w="med" len="med"/>
                      <a:tailEnd type="none" w="med" len="med"/>
                    </a:lnT>
                    <a:lnB>
                      <a:noFill/>
                    </a:lnB>
                    <a:noFill/>
                  </a:tcPr>
                </a:tc>
              </a:tr>
              <a:tr h="664210">
                <a:tc>
                  <a:txBody>
                    <a:bodyPr/>
                    <a:p>
                      <a:pPr algn="r" fontAlgn="ctr"/>
                      <a:r>
                        <a:rPr lang="en-US" altLang="zh-CN" sz="2400" b="0" i="0">
                          <a:solidFill>
                            <a:srgbClr val="000000"/>
                          </a:solidFill>
                          <a:latin typeface="Arial" panose="020B0604020202020204" pitchFamily="34" charset="0"/>
                          <a:ea typeface="Calibri" panose="020F0502020204030204"/>
                          <a:cs typeface="Arial" panose="020B0604020202020204" pitchFamily="34" charset="0"/>
                        </a:rPr>
                        <a:t>4</a:t>
                      </a:r>
                      <a:endParaRPr lang="en-US" altLang="zh-CN" sz="2400" b="0"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a:noFill/>
                    </a:lnT>
                    <a:lnB>
                      <a:noFill/>
                    </a:lnB>
                    <a:noFill/>
                  </a:tcPr>
                </a:tc>
                <a:tc>
                  <a:txBody>
                    <a:bodyPr/>
                    <a:p>
                      <a:pPr algn="r" fontAlgn="ctr"/>
                      <a:r>
                        <a:rPr lang="en-US" altLang="zh-CN" sz="2400" b="0" i="0">
                          <a:solidFill>
                            <a:srgbClr val="000000"/>
                          </a:solidFill>
                          <a:latin typeface="Arial" panose="020B0604020202020204" pitchFamily="34" charset="0"/>
                          <a:ea typeface="Calibri" panose="020F0502020204030204"/>
                          <a:cs typeface="Arial" panose="020B0604020202020204" pitchFamily="34" charset="0"/>
                        </a:rPr>
                        <a:t>9.85</a:t>
                      </a:r>
                      <a:endParaRPr lang="en-US" altLang="zh-CN" sz="2400" b="0"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a:noFill/>
                    </a:lnT>
                    <a:lnB>
                      <a:noFill/>
                    </a:lnB>
                    <a:noFill/>
                  </a:tcPr>
                </a:tc>
              </a:tr>
              <a:tr h="664210">
                <a:tc>
                  <a:txBody>
                    <a:bodyPr/>
                    <a:p>
                      <a:pPr algn="r" fontAlgn="ctr"/>
                      <a:r>
                        <a:rPr lang="en-US" altLang="zh-CN" sz="2400" b="0" i="0">
                          <a:solidFill>
                            <a:srgbClr val="000000"/>
                          </a:solidFill>
                          <a:latin typeface="Arial" panose="020B0604020202020204" pitchFamily="34" charset="0"/>
                          <a:ea typeface="Calibri" panose="020F0502020204030204"/>
                          <a:cs typeface="Arial" panose="020B0604020202020204" pitchFamily="34" charset="0"/>
                        </a:rPr>
                        <a:t>7</a:t>
                      </a:r>
                      <a:endParaRPr lang="en-US" altLang="zh-CN" sz="2400" b="0"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a:noFill/>
                    </a:lnT>
                    <a:lnB>
                      <a:noFill/>
                    </a:lnB>
                    <a:noFill/>
                  </a:tcPr>
                </a:tc>
                <a:tc>
                  <a:txBody>
                    <a:bodyPr/>
                    <a:p>
                      <a:pPr algn="r" fontAlgn="ctr"/>
                      <a:r>
                        <a:rPr lang="en-US" altLang="zh-CN" sz="2400" b="0" i="0">
                          <a:solidFill>
                            <a:srgbClr val="000000"/>
                          </a:solidFill>
                          <a:latin typeface="Arial" panose="020B0604020202020204" pitchFamily="34" charset="0"/>
                          <a:ea typeface="Calibri" panose="020F0502020204030204"/>
                          <a:cs typeface="Arial" panose="020B0604020202020204" pitchFamily="34" charset="0"/>
                        </a:rPr>
                        <a:t>9.3</a:t>
                      </a:r>
                      <a:endParaRPr lang="en-US" altLang="zh-CN" sz="2400" b="0"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a:noFill/>
                    </a:lnT>
                    <a:lnB>
                      <a:noFill/>
                    </a:lnB>
                    <a:noFill/>
                  </a:tcPr>
                </a:tc>
              </a:tr>
              <a:tr h="664210">
                <a:tc>
                  <a:txBody>
                    <a:bodyPr/>
                    <a:p>
                      <a:pPr algn="r" fontAlgn="ctr"/>
                      <a:r>
                        <a:rPr lang="en-US" altLang="zh-CN" sz="2400" b="0" i="0">
                          <a:solidFill>
                            <a:srgbClr val="000000"/>
                          </a:solidFill>
                          <a:latin typeface="Arial" panose="020B0604020202020204" pitchFamily="34" charset="0"/>
                          <a:ea typeface="Calibri" panose="020F0502020204030204"/>
                          <a:cs typeface="Arial" panose="020B0604020202020204" pitchFamily="34" charset="0"/>
                        </a:rPr>
                        <a:t>10</a:t>
                      </a:r>
                      <a:endParaRPr lang="en-US" altLang="zh-CN" sz="2400" b="0"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a:noFill/>
                    </a:lnT>
                    <a:lnB w="6350" cap="flat" cmpd="sng">
                      <a:solidFill>
                        <a:srgbClr val="9BC2E6"/>
                      </a:solidFill>
                      <a:prstDash val="solid"/>
                      <a:headEnd type="none" w="med" len="med"/>
                      <a:tailEnd type="none" w="med" len="med"/>
                    </a:lnB>
                    <a:noFill/>
                  </a:tcPr>
                </a:tc>
                <a:tc>
                  <a:txBody>
                    <a:bodyPr/>
                    <a:p>
                      <a:pPr algn="r" fontAlgn="ctr"/>
                      <a:r>
                        <a:rPr lang="en-US" altLang="zh-CN" sz="2400" b="0" i="0">
                          <a:solidFill>
                            <a:srgbClr val="000000"/>
                          </a:solidFill>
                          <a:latin typeface="Arial" panose="020B0604020202020204" pitchFamily="34" charset="0"/>
                          <a:ea typeface="Calibri" panose="020F0502020204030204"/>
                          <a:cs typeface="Arial" panose="020B0604020202020204" pitchFamily="34" charset="0"/>
                        </a:rPr>
                        <a:t>8.9</a:t>
                      </a:r>
                      <a:endParaRPr lang="en-US" altLang="zh-CN" sz="2400" b="0"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a:noFill/>
                    </a:lnT>
                    <a:lnB w="6350" cap="flat" cmpd="sng">
                      <a:solidFill>
                        <a:srgbClr val="9BC2E6"/>
                      </a:solidFill>
                      <a:prstDash val="solid"/>
                      <a:headEnd type="none" w="med" len="med"/>
                      <a:tailEnd type="none" w="med" len="med"/>
                    </a:lnB>
                    <a:noFill/>
                  </a:tcPr>
                </a:tc>
              </a:tr>
              <a:tr h="664210">
                <a:tc>
                  <a:txBody>
                    <a:bodyPr/>
                    <a:p>
                      <a:pPr algn="l" fontAlgn="ctr"/>
                      <a:r>
                        <a:rPr lang="en-US" altLang="zh-CN" sz="2400" b="1" i="0">
                          <a:solidFill>
                            <a:srgbClr val="000000"/>
                          </a:solidFill>
                          <a:latin typeface="Arial" panose="020B0604020202020204" pitchFamily="34" charset="0"/>
                          <a:ea typeface="Calibri" panose="020F0502020204030204"/>
                          <a:cs typeface="Arial" panose="020B0604020202020204" pitchFamily="34" charset="0"/>
                        </a:rPr>
                        <a:t>Grand Total</a:t>
                      </a:r>
                      <a:endParaRPr lang="en-US" altLang="zh-CN" sz="2400" b="1"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w="6350" cap="flat" cmpd="sng">
                      <a:solidFill>
                        <a:srgbClr val="9BC2E6"/>
                      </a:solidFill>
                      <a:prstDash val="solid"/>
                      <a:headEnd type="none" w="med" len="med"/>
                      <a:tailEnd type="none" w="med" len="med"/>
                    </a:lnT>
                    <a:lnB w="6350" cap="flat" cmpd="sng">
                      <a:solidFill>
                        <a:srgbClr val="9BC2E6"/>
                      </a:solidFill>
                      <a:prstDash val="solid"/>
                      <a:headEnd type="none" w="med" len="med"/>
                      <a:tailEnd type="none" w="med" len="med"/>
                    </a:lnB>
                    <a:solidFill>
                      <a:srgbClr val="DDEBF7"/>
                    </a:solidFill>
                  </a:tcPr>
                </a:tc>
                <a:tc>
                  <a:txBody>
                    <a:bodyPr/>
                    <a:p>
                      <a:pPr algn="r" fontAlgn="ctr"/>
                      <a:r>
                        <a:rPr lang="en-US" altLang="zh-CN" sz="2400" b="1" i="0">
                          <a:solidFill>
                            <a:srgbClr val="000000"/>
                          </a:solidFill>
                          <a:latin typeface="Arial" panose="020B0604020202020204" pitchFamily="34" charset="0"/>
                          <a:ea typeface="Calibri" panose="020F0502020204030204"/>
                          <a:cs typeface="Arial" panose="020B0604020202020204" pitchFamily="34" charset="0"/>
                        </a:rPr>
                        <a:t>9.99</a:t>
                      </a:r>
                      <a:endParaRPr lang="en-US" altLang="zh-CN" sz="2400" b="1"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w="6350" cap="flat" cmpd="sng">
                      <a:solidFill>
                        <a:srgbClr val="9BC2E6"/>
                      </a:solidFill>
                      <a:prstDash val="solid"/>
                      <a:headEnd type="none" w="med" len="med"/>
                      <a:tailEnd type="none" w="med" len="med"/>
                    </a:lnT>
                    <a:lnB w="6350" cap="flat" cmpd="sng">
                      <a:solidFill>
                        <a:srgbClr val="9BC2E6"/>
                      </a:solidFill>
                      <a:prstDash val="solid"/>
                      <a:headEnd type="none" w="med" len="med"/>
                      <a:tailEnd type="none" w="med" len="med"/>
                    </a:lnB>
                    <a:solidFill>
                      <a:srgbClr val="DDEBF7"/>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1" fill="hold" grpId="0" nodeType="clickEffect">
                                  <p:stCondLst>
                                    <p:cond delay="0"/>
                                  </p:stCondLst>
                                  <p:childTnLst>
                                    <p:set>
                                      <p:cBhvr>
                                        <p:cTn id="11" dur="1000" fill="hold">
                                          <p:stCondLst>
                                            <p:cond delay="0"/>
                                          </p:stCondLst>
                                        </p:cTn>
                                        <p:tgtEl>
                                          <p:spTgt spid="1"/>
                                        </p:tgtEl>
                                        <p:attrNameLst>
                                          <p:attrName>style.visibility</p:attrName>
                                        </p:attrNameLst>
                                      </p:cBhvr>
                                      <p:to>
                                        <p:strVal val="visible"/>
                                      </p:to>
                                    </p:set>
                                    <p:anim calcmode="lin" valueType="num">
                                      <p:cBhvr additive="base">
                                        <p:cTn id="12" dur="1000" fill="hold"/>
                                        <p:tgtEl>
                                          <p:spTgt spid="1"/>
                                        </p:tgtEl>
                                        <p:attrNameLst>
                                          <p:attrName>ppt_x</p:attrName>
                                        </p:attrNameLst>
                                      </p:cBhvr>
                                      <p:tavLst>
                                        <p:tav tm="0" fmla="">
                                          <p:val>
                                            <p:strVal val="#ppt_x"/>
                                          </p:val>
                                        </p:tav>
                                        <p:tav tm="100000" fmla="">
                                          <p:val>
                                            <p:strVal val="#ppt_x"/>
                                          </p:val>
                                        </p:tav>
                                      </p:tavLst>
                                    </p:anim>
                                    <p:anim calcmode="lin" valueType="num">
                                      <p:cBhvr additive="base">
                                        <p:cTn id="13" dur="1000" fill="hold"/>
                                        <p:tgtEl>
                                          <p:spTgt spid="1"/>
                                        </p:tgtEl>
                                        <p:attrNameLst>
                                          <p:attrName>ppt_y</p:attrName>
                                        </p:attrNameLst>
                                      </p:cBhvr>
                                      <p:tavLst>
                                        <p:tav tm="0" fmla="">
                                          <p:val>
                                            <p:strVal val="0-#ppt_h/2"/>
                                          </p:val>
                                        </p:tav>
                                        <p:tav tm="100000" fmla="">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9"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1000" fill="hold"/>
                                        <p:tgtEl>
                                          <p:spTgt spid="2"/>
                                        </p:tgtEl>
                                        <p:attrNameLst>
                                          <p:attrName>ppt_x</p:attrName>
                                        </p:attrNameLst>
                                      </p:cBhvr>
                                      <p:tavLst>
                                        <p:tav tm="0">
                                          <p:val>
                                            <p:strVal val="#ppt_x-.2"/>
                                          </p:val>
                                        </p:tav>
                                        <p:tav tm="100000">
                                          <p:val>
                                            <p:strVal val="#ppt_x"/>
                                          </p:val>
                                        </p:tav>
                                      </p:tavLst>
                                    </p:anim>
                                    <p:anim calcmode="lin" valueType="num">
                                      <p:cBhvr>
                                        <p:cTn id="19"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20" dur="1000"/>
                                        <p:tgtEl>
                                          <p:spTgt spid="2"/>
                                        </p:tgtEl>
                                      </p:cBhvr>
                                    </p:animEffect>
                                  </p:childTnLst>
                                </p:cTn>
                              </p:par>
                              <p:par>
                                <p:cTn id="21" presetID="29"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1000" fill="hold"/>
                                        <p:tgtEl>
                                          <p:spTgt spid="3"/>
                                        </p:tgtEl>
                                        <p:attrNameLst>
                                          <p:attrName>ppt_x</p:attrName>
                                        </p:attrNameLst>
                                      </p:cBhvr>
                                      <p:tavLst>
                                        <p:tav tm="0">
                                          <p:val>
                                            <p:strVal val="#ppt_x-.2"/>
                                          </p:val>
                                        </p:tav>
                                        <p:tav tm="100000">
                                          <p:val>
                                            <p:strVal val="#ppt_x"/>
                                          </p:val>
                                        </p:tav>
                                      </p:tavLst>
                                    </p:anim>
                                    <p:anim calcmode="lin" valueType="num">
                                      <p:cBhvr>
                                        <p:cTn id="24"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25" dur="10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7" presetClass="entr" presetSubtype="4" fill="hold" nodeType="clickEffect">
                                  <p:stCondLst>
                                    <p:cond delay="0"/>
                                  </p:stCondLst>
                                  <p:childTnLst>
                                    <p:set>
                                      <p:cBhvr>
                                        <p:cTn id="29" dur="500" fill="hold">
                                          <p:stCondLst>
                                            <p:cond delay="0"/>
                                          </p:stCondLst>
                                        </p:cTn>
                                        <p:tgtEl>
                                          <p:spTgt spid="172"/>
                                        </p:tgtEl>
                                        <p:attrNameLst>
                                          <p:attrName>style.visibility</p:attrName>
                                        </p:attrNameLst>
                                      </p:cBhvr>
                                      <p:to>
                                        <p:strVal val="visible"/>
                                      </p:to>
                                    </p:set>
                                    <p:anim calcmode="lin" valueType="num">
                                      <p:cBhvr additive="base">
                                        <p:cTn id="30" dur="500" fill="hold"/>
                                        <p:tgtEl>
                                          <p:spTgt spid="172"/>
                                        </p:tgtEl>
                                        <p:attrNameLst>
                                          <p:attrName>ppt_x</p:attrName>
                                        </p:attrNameLst>
                                      </p:cBhvr>
                                      <p:tavLst>
                                        <p:tav tm="0">
                                          <p:val>
                                            <p:strVal val="#ppt_x"/>
                                          </p:val>
                                        </p:tav>
                                        <p:tav tm="100000">
                                          <p:val>
                                            <p:strVal val="#ppt_x"/>
                                          </p:val>
                                        </p:tav>
                                      </p:tavLst>
                                    </p:anim>
                                    <p:anim calcmode="lin" valueType="num">
                                      <p:cBhvr additive="base">
                                        <p:cTn id="31" dur="500" fill="hold"/>
                                        <p:tgtEl>
                                          <p:spTgt spid="172"/>
                                        </p:tgtEl>
                                        <p:attrNameLst>
                                          <p:attrName>ppt_y</p:attrName>
                                        </p:attrNameLst>
                                      </p:cBhvr>
                                      <p:tavLst>
                                        <p:tav tm="0">
                                          <p:val>
                                            <p:strVal val="1+#ppt_h/2"/>
                                          </p:val>
                                        </p:tav>
                                        <p:tav tm="100000">
                                          <p:val>
                                            <p:strVal val="#ppt_y"/>
                                          </p:val>
                                        </p:tav>
                                      </p:tavLst>
                                    </p:anim>
                                  </p:childTnLst>
                                </p:cTn>
                              </p:par>
                              <p:par>
                                <p:cTn id="32" presetID="7" presetClass="entr" presetSubtype="4" fill="hold" nodeType="withEffect">
                                  <p:stCondLst>
                                    <p:cond delay="0"/>
                                  </p:stCondLst>
                                  <p:childTnLst>
                                    <p:set>
                                      <p:cBhvr>
                                        <p:cTn id="33" dur="1000" fill="hold">
                                          <p:stCondLst>
                                            <p:cond delay="0"/>
                                          </p:stCondLst>
                                        </p:cTn>
                                        <p:tgtEl>
                                          <p:spTgt spid="169"/>
                                        </p:tgtEl>
                                        <p:attrNameLst>
                                          <p:attrName>style.visibility</p:attrName>
                                        </p:attrNameLst>
                                      </p:cBhvr>
                                      <p:to>
                                        <p:strVal val="visible"/>
                                      </p:to>
                                    </p:set>
                                    <p:anim calcmode="lin" valueType="num">
                                      <p:cBhvr additive="base">
                                        <p:cTn id="34" dur="1000" fill="hold"/>
                                        <p:tgtEl>
                                          <p:spTgt spid="169"/>
                                        </p:tgtEl>
                                        <p:attrNameLst>
                                          <p:attrName>ppt_x</p:attrName>
                                        </p:attrNameLst>
                                      </p:cBhvr>
                                      <p:tavLst>
                                        <p:tav tm="0">
                                          <p:val>
                                            <p:strVal val="#ppt_x"/>
                                          </p:val>
                                        </p:tav>
                                        <p:tav tm="100000">
                                          <p:val>
                                            <p:strVal val="#ppt_x"/>
                                          </p:val>
                                        </p:tav>
                                      </p:tavLst>
                                    </p:anim>
                                    <p:anim calcmode="lin" valueType="num">
                                      <p:cBhvr additive="base">
                                        <p:cTn id="35" dur="1000" fill="hold"/>
                                        <p:tgtEl>
                                          <p:spTgt spid="169"/>
                                        </p:tgtEl>
                                        <p:attrNameLst>
                                          <p:attrName>ppt_y</p:attrName>
                                        </p:attrNameLst>
                                      </p:cBhvr>
                                      <p:tavLst>
                                        <p:tav tm="0">
                                          <p:val>
                                            <p:strVal val="1+#ppt_h/2"/>
                                          </p:val>
                                        </p:tav>
                                        <p:tav tm="100000">
                                          <p:val>
                                            <p:strVal val="#ppt_y"/>
                                          </p:val>
                                        </p:tav>
                                      </p:tavLst>
                                    </p:anim>
                                  </p:childTnLst>
                                </p:cTn>
                              </p:par>
                              <p:par>
                                <p:cTn id="36" presetID="7" presetClass="entr" presetSubtype="4" fill="hold" nodeType="withEffect">
                                  <p:stCondLst>
                                    <p:cond delay="0"/>
                                  </p:stCondLst>
                                  <p:childTnLst>
                                    <p:set>
                                      <p:cBhvr>
                                        <p:cTn id="37" dur="1000" fill="hold">
                                          <p:stCondLst>
                                            <p:cond delay="0"/>
                                          </p:stCondLst>
                                        </p:cTn>
                                        <p:tgtEl>
                                          <p:spTgt spid="166"/>
                                        </p:tgtEl>
                                        <p:attrNameLst>
                                          <p:attrName>style.visibility</p:attrName>
                                        </p:attrNameLst>
                                      </p:cBhvr>
                                      <p:to>
                                        <p:strVal val="visible"/>
                                      </p:to>
                                    </p:set>
                                    <p:anim calcmode="lin" valueType="num">
                                      <p:cBhvr additive="base">
                                        <p:cTn id="38" dur="1000" fill="hold"/>
                                        <p:tgtEl>
                                          <p:spTgt spid="166"/>
                                        </p:tgtEl>
                                        <p:attrNameLst>
                                          <p:attrName>ppt_x</p:attrName>
                                        </p:attrNameLst>
                                      </p:cBhvr>
                                      <p:tavLst>
                                        <p:tav tm="0">
                                          <p:val>
                                            <p:strVal val="#ppt_x"/>
                                          </p:val>
                                        </p:tav>
                                        <p:tav tm="100000">
                                          <p:val>
                                            <p:strVal val="#ppt_x"/>
                                          </p:val>
                                        </p:tav>
                                      </p:tavLst>
                                    </p:anim>
                                    <p:anim calcmode="lin" valueType="num">
                                      <p:cBhvr additive="base">
                                        <p:cTn id="39" dur="1000" fill="hold"/>
                                        <p:tgtEl>
                                          <p:spTgt spid="1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spid="1" grpId="0"/>
      <p:bldP spid="1"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53" name="Shape 153"/>
        <p:cNvGrpSpPr/>
        <p:nvPr/>
      </p:nvGrpSpPr>
      <p:grpSpPr>
        <a:xfrm>
          <a:off x="0" y="0"/>
          <a:ext cx="0" cy="0"/>
          <a:chOff x="0" y="0"/>
          <a:chExt cx="0" cy="0"/>
        </a:xfrm>
      </p:grpSpPr>
      <p:grpSp>
        <p:nvGrpSpPr>
          <p:cNvPr id="158" name="Google Shape;158;p15"/>
          <p:cNvGrpSpPr/>
          <p:nvPr/>
        </p:nvGrpSpPr>
        <p:grpSpPr>
          <a:xfrm>
            <a:off x="6371675" y="4283418"/>
            <a:ext cx="5141301" cy="1663324"/>
            <a:chOff x="0" y="-51012"/>
            <a:chExt cx="6855068" cy="2217766"/>
          </a:xfrm>
        </p:grpSpPr>
        <p:sp>
          <p:nvSpPr>
            <p:cNvPr id="159" name="Google Shape;159;p15"/>
            <p:cNvSpPr txBox="1"/>
            <p:nvPr/>
          </p:nvSpPr>
          <p:spPr>
            <a:xfrm>
              <a:off x="0" y="1448781"/>
              <a:ext cx="6855068" cy="717973"/>
            </a:xfrm>
            <a:prstGeom prst="rect">
              <a:avLst/>
            </a:prstGeom>
            <a:noFill/>
            <a:ln>
              <a:noFill/>
            </a:ln>
          </p:spPr>
          <p:txBody>
            <a:bodyPr spcFirstLastPara="1" wrap="square" lIns="0" tIns="0" rIns="0" bIns="0" anchor="t" anchorCtr="0">
              <a:spAutoFit/>
            </a:bodyPr>
            <a:lstStyle/>
            <a:p>
              <a:pPr marL="539750" marR="0" lvl="1" indent="-269875" algn="l" rtl="0">
                <a:lnSpc>
                  <a:spcPct val="140000"/>
                </a:lnSpc>
                <a:spcBef>
                  <a:spcPts val="0"/>
                </a:spcBef>
                <a:spcAft>
                  <a:spcPts val="0"/>
                </a:spcAft>
                <a:buClr>
                  <a:srgbClr val="000000"/>
                </a:buClr>
                <a:buSzPts val="2499"/>
                <a:buFont typeface="Arial" panose="020B0604020202020204"/>
                <a:buChar char="•"/>
              </a:pPr>
              <a:endParaRPr lang="en-US" sz="25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
          <p:nvSpPr>
            <p:cNvPr id="160" name="Google Shape;160;p15"/>
            <p:cNvSpPr txBox="1"/>
            <p:nvPr/>
          </p:nvSpPr>
          <p:spPr>
            <a:xfrm>
              <a:off x="215369" y="-51012"/>
              <a:ext cx="6423268" cy="933027"/>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endParaRPr lang="en-US" sz="3500" b="0" i="0" u="none" strike="noStrike" cap="none">
                <a:solidFill>
                  <a:srgbClr val="000000"/>
                </a:solidFill>
                <a:latin typeface="Archivo Black" panose="020B0A03020202020B04"/>
                <a:ea typeface="Archivo Black" panose="020B0A03020202020B04"/>
                <a:cs typeface="Archivo Black" panose="020B0A03020202020B04"/>
                <a:sym typeface="Archivo Black" panose="020B0A03020202020B04"/>
              </a:endParaRPr>
            </a:p>
          </p:txBody>
        </p:sp>
      </p:grpSp>
      <p:sp>
        <p:nvSpPr>
          <p:cNvPr id="1" name="Text Box 0"/>
          <p:cNvSpPr txBox="1"/>
          <p:nvPr/>
        </p:nvSpPr>
        <p:spPr>
          <a:xfrm>
            <a:off x="702945" y="680720"/>
            <a:ext cx="16882110" cy="4837430"/>
          </a:xfrm>
          <a:prstGeom prst="rect">
            <a:avLst/>
          </a:prstGeom>
          <a:noFill/>
        </p:spPr>
        <p:txBody>
          <a:bodyPr wrap="square" rtlCol="0">
            <a:noAutofit/>
          </a:bodyPr>
          <a:p>
            <a:pPr algn="ctr"/>
            <a:r>
              <a:rPr lang="en-US" sz="9600" b="1"/>
              <a:t>Mesh convergence result</a:t>
            </a:r>
            <a:endParaRPr lang="en-US" sz="3200" b="1"/>
          </a:p>
        </p:txBody>
      </p:sp>
      <p:graphicFrame>
        <p:nvGraphicFramePr>
          <p:cNvPr id="4" name="Chart 3"/>
          <p:cNvGraphicFramePr/>
          <p:nvPr/>
        </p:nvGraphicFramePr>
        <p:xfrm>
          <a:off x="702945" y="3069590"/>
          <a:ext cx="8185785" cy="414845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Chart 4"/>
          <p:cNvGraphicFramePr/>
          <p:nvPr/>
        </p:nvGraphicFramePr>
        <p:xfrm>
          <a:off x="10101580" y="3069590"/>
          <a:ext cx="8186400" cy="4148455"/>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Box 5"/>
          <p:cNvSpPr txBox="1"/>
          <p:nvPr/>
        </p:nvSpPr>
        <p:spPr>
          <a:xfrm>
            <a:off x="1559560" y="7729220"/>
            <a:ext cx="15408275" cy="1579245"/>
          </a:xfrm>
          <a:prstGeom prst="rect">
            <a:avLst/>
          </a:prstGeom>
          <a:noFill/>
        </p:spPr>
        <p:txBody>
          <a:bodyPr wrap="square" rtlCol="0">
            <a:noAutofit/>
          </a:bodyPr>
          <a:p>
            <a:r>
              <a:rPr lang="en-US" sz="2800"/>
              <a:t>The result shows that as you make the mesh more refined the reading of stress and strain tend to increase but the amount by which it does so decreases with each increment of mesh refinement eventually   the graph starts to flatten and this is  what mesh convergence tends to imply</a:t>
            </a:r>
            <a:endParaRPr lang="en-US" sz="28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1" fill="hold" grpId="0" nodeType="clickEffect">
                                  <p:stCondLst>
                                    <p:cond delay="0"/>
                                  </p:stCondLst>
                                  <p:childTnLst>
                                    <p:set>
                                      <p:cBhvr>
                                        <p:cTn id="11" dur="1000" fill="hold">
                                          <p:stCondLst>
                                            <p:cond delay="0"/>
                                          </p:stCondLst>
                                        </p:cTn>
                                        <p:tgtEl>
                                          <p:spTgt spid="1"/>
                                        </p:tgtEl>
                                        <p:attrNameLst>
                                          <p:attrName>style.visibility</p:attrName>
                                        </p:attrNameLst>
                                      </p:cBhvr>
                                      <p:to>
                                        <p:strVal val="visible"/>
                                      </p:to>
                                    </p:set>
                                    <p:anim calcmode="lin" valueType="num">
                                      <p:cBhvr additive="base">
                                        <p:cTn id="12" dur="1000" fill="hold"/>
                                        <p:tgtEl>
                                          <p:spTgt spid="1"/>
                                        </p:tgtEl>
                                        <p:attrNameLst>
                                          <p:attrName>ppt_x</p:attrName>
                                        </p:attrNameLst>
                                      </p:cBhvr>
                                      <p:tavLst>
                                        <p:tav tm="0" fmla="">
                                          <p:val>
                                            <p:strVal val="#ppt_x"/>
                                          </p:val>
                                        </p:tav>
                                        <p:tav tm="100000" fmla="">
                                          <p:val>
                                            <p:strVal val="#ppt_x"/>
                                          </p:val>
                                        </p:tav>
                                      </p:tavLst>
                                    </p:anim>
                                    <p:anim calcmode="lin" valueType="num">
                                      <p:cBhvr additive="base">
                                        <p:cTn id="13" dur="1000" fill="hold"/>
                                        <p:tgtEl>
                                          <p:spTgt spid="1"/>
                                        </p:tgtEl>
                                        <p:attrNameLst>
                                          <p:attrName>ppt_y</p:attrName>
                                        </p:attrNameLst>
                                      </p:cBhvr>
                                      <p:tavLst>
                                        <p:tav tm="0" fmla="">
                                          <p:val>
                                            <p:strVal val="0-#ppt_h/2"/>
                                          </p:val>
                                        </p:tav>
                                        <p:tav tm="100000" fmla="">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7" presetClass="entr" presetSubtype="4" fill="hold" nodeType="clickEffect">
                                  <p:stCondLst>
                                    <p:cond delay="0"/>
                                  </p:stCondLst>
                                  <p:childTnLst>
                                    <p:set>
                                      <p:cBhvr>
                                        <p:cTn id="17" dur="1000"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1+#ppt_h/2"/>
                                          </p:val>
                                        </p:tav>
                                        <p:tav tm="100000">
                                          <p:val>
                                            <p:strVal val="#ppt_y"/>
                                          </p:val>
                                        </p:tav>
                                      </p:tavLst>
                                    </p:anim>
                                  </p:childTnLst>
                                </p:cTn>
                              </p:par>
                              <p:par>
                                <p:cTn id="20" presetID="7" presetClass="entr" presetSubtype="4" fill="hold" nodeType="withEffect">
                                  <p:stCondLst>
                                    <p:cond delay="0"/>
                                  </p:stCondLst>
                                  <p:childTnLst>
                                    <p:set>
                                      <p:cBhvr>
                                        <p:cTn id="21" dur="1000" fill="hold">
                                          <p:stCondLst>
                                            <p:cond delay="0"/>
                                          </p:stCondLst>
                                        </p:cTn>
                                        <p:tgtEl>
                                          <p:spTgt spid="5"/>
                                        </p:tgtEl>
                                        <p:attrNameLst>
                                          <p:attrName>style.visibility</p:attrName>
                                        </p:attrNameLst>
                                      </p:cBhvr>
                                      <p:to>
                                        <p:strVal val="visible"/>
                                      </p:to>
                                    </p:set>
                                    <p:anim calcmode="lin" valueType="num">
                                      <p:cBhvr additive="base">
                                        <p:cTn id="22" dur="1000" fill="hold"/>
                                        <p:tgtEl>
                                          <p:spTgt spid="5"/>
                                        </p:tgtEl>
                                        <p:attrNameLst>
                                          <p:attrName>ppt_x</p:attrName>
                                        </p:attrNameLst>
                                      </p:cBhvr>
                                      <p:tavLst>
                                        <p:tav tm="0">
                                          <p:val>
                                            <p:strVal val="#ppt_x"/>
                                          </p:val>
                                        </p:tav>
                                        <p:tav tm="100000">
                                          <p:val>
                                            <p:strVal val="#ppt_x"/>
                                          </p:val>
                                        </p:tav>
                                      </p:tavLst>
                                    </p:anim>
                                    <p:anim calcmode="lin" valueType="num">
                                      <p:cBhvr additive="base">
                                        <p:cTn id="23" dur="1000" fill="hold"/>
                                        <p:tgtEl>
                                          <p:spTgt spid="5"/>
                                        </p:tgtEl>
                                        <p:attrNameLst>
                                          <p:attrName>ppt_y</p:attrName>
                                        </p:attrNameLst>
                                      </p:cBhvr>
                                      <p:tavLst>
                                        <p:tav tm="0">
                                          <p:val>
                                            <p:strVal val="1+#ppt_h/2"/>
                                          </p:val>
                                        </p:tav>
                                        <p:tav tm="100000">
                                          <p:val>
                                            <p:strVal val="#ppt_y"/>
                                          </p:val>
                                        </p:tav>
                                      </p:tavLst>
                                    </p:anim>
                                  </p:childTnLst>
                                </p:cTn>
                              </p:par>
                              <p:par>
                                <p:cTn id="24" presetID="7" presetClass="entr" presetSubtype="4" fill="hold" grpId="0" nodeType="withEffect">
                                  <p:stCondLst>
                                    <p:cond delay="0"/>
                                  </p:stCondLst>
                                  <p:childTnLst>
                                    <p:set>
                                      <p:cBhvr>
                                        <p:cTn id="25" dur="1000" fill="hold">
                                          <p:stCondLst>
                                            <p:cond delay="0"/>
                                          </p:stCondLst>
                                        </p:cTn>
                                        <p:tgtEl>
                                          <p:spTgt spid="6"/>
                                        </p:tgtEl>
                                        <p:attrNameLst>
                                          <p:attrName>style.visibility</p:attrName>
                                        </p:attrNameLst>
                                      </p:cBhvr>
                                      <p:to>
                                        <p:strVal val="visible"/>
                                      </p:to>
                                    </p:set>
                                    <p:anim calcmode="lin" valueType="num">
                                      <p:cBhvr additive="base">
                                        <p:cTn id="26" dur="1000" fill="hold"/>
                                        <p:tgtEl>
                                          <p:spTgt spid="6"/>
                                        </p:tgtEl>
                                        <p:attrNameLst>
                                          <p:attrName>ppt_x</p:attrName>
                                        </p:attrNameLst>
                                      </p:cBhvr>
                                      <p:tavLst>
                                        <p:tav tm="0">
                                          <p:val>
                                            <p:strVal val="#ppt_x"/>
                                          </p:val>
                                        </p:tav>
                                        <p:tav tm="100000">
                                          <p:val>
                                            <p:strVal val="#ppt_x"/>
                                          </p:val>
                                        </p:tav>
                                      </p:tavLst>
                                    </p:anim>
                                    <p:anim calcmode="lin" valueType="num">
                                      <p:cBhvr additive="base">
                                        <p:cTn id="27"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spid="1" grpId="0"/>
      <p:bldP spid="1" grpId="1"/>
      <p:bldP spid="6" grpId="0"/>
      <p:bldP spid="6"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435" name="Shape 435"/>
        <p:cNvGrpSpPr/>
        <p:nvPr/>
      </p:nvGrpSpPr>
      <p:grpSpPr>
        <a:xfrm>
          <a:off x="0" y="0"/>
          <a:ext cx="0" cy="0"/>
          <a:chOff x="0" y="0"/>
          <a:chExt cx="0" cy="0"/>
        </a:xfrm>
      </p:grpSpPr>
      <p:sp>
        <p:nvSpPr>
          <p:cNvPr id="436" name="Google Shape;436;p25"/>
          <p:cNvSpPr/>
          <p:nvPr/>
        </p:nvSpPr>
        <p:spPr>
          <a:xfrm rot="189358">
            <a:off x="710991" y="7583475"/>
            <a:ext cx="6415393" cy="528471"/>
          </a:xfrm>
          <a:custGeom>
            <a:avLst/>
            <a:gdLst/>
            <a:ahLst/>
            <a:cxnLst/>
            <a:rect l="l" t="t" r="r" b="b"/>
            <a:pathLst>
              <a:path w="6421717" h="528992" extrusionOk="0">
                <a:moveTo>
                  <a:pt x="6364251" y="0"/>
                </a:moveTo>
                <a:cubicBezTo>
                  <a:pt x="6373769" y="32948"/>
                  <a:pt x="6379261" y="59672"/>
                  <a:pt x="6389145" y="85298"/>
                </a:cubicBezTo>
                <a:cubicBezTo>
                  <a:pt x="6398663" y="110192"/>
                  <a:pt x="6431611" y="125202"/>
                  <a:pt x="6418798" y="161810"/>
                </a:cubicBezTo>
                <a:cubicBezTo>
                  <a:pt x="6377064" y="173159"/>
                  <a:pt x="6336795" y="181579"/>
                  <a:pt x="6289203" y="171329"/>
                </a:cubicBezTo>
                <a:cubicBezTo>
                  <a:pt x="6235388" y="159614"/>
                  <a:pt x="6177547" y="165837"/>
                  <a:pt x="6121535" y="166203"/>
                </a:cubicBezTo>
                <a:cubicBezTo>
                  <a:pt x="5961921" y="167302"/>
                  <a:pt x="5802307" y="167302"/>
                  <a:pt x="5643059" y="171329"/>
                </a:cubicBezTo>
                <a:cubicBezTo>
                  <a:pt x="5490401" y="175356"/>
                  <a:pt x="5338108" y="184874"/>
                  <a:pt x="5185450" y="190365"/>
                </a:cubicBezTo>
                <a:cubicBezTo>
                  <a:pt x="5000942" y="196955"/>
                  <a:pt x="4816800" y="200982"/>
                  <a:pt x="4632293" y="208303"/>
                </a:cubicBezTo>
                <a:cubicBezTo>
                  <a:pt x="4492813" y="213795"/>
                  <a:pt x="4353334" y="224045"/>
                  <a:pt x="4213855" y="230269"/>
                </a:cubicBezTo>
                <a:cubicBezTo>
                  <a:pt x="4050946" y="237956"/>
                  <a:pt x="3887671" y="243448"/>
                  <a:pt x="3724396" y="250403"/>
                </a:cubicBezTo>
                <a:cubicBezTo>
                  <a:pt x="3687787" y="251868"/>
                  <a:pt x="3651178" y="255529"/>
                  <a:pt x="3614570" y="258091"/>
                </a:cubicBezTo>
                <a:cubicBezTo>
                  <a:pt x="3427865" y="270904"/>
                  <a:pt x="3241527" y="283717"/>
                  <a:pt x="3054822" y="296530"/>
                </a:cubicBezTo>
                <a:cubicBezTo>
                  <a:pt x="2913879" y="306049"/>
                  <a:pt x="2772569" y="315567"/>
                  <a:pt x="2631625" y="325085"/>
                </a:cubicBezTo>
                <a:cubicBezTo>
                  <a:pt x="2511549" y="333139"/>
                  <a:pt x="2391106" y="340461"/>
                  <a:pt x="2271030" y="349247"/>
                </a:cubicBezTo>
                <a:cubicBezTo>
                  <a:pt x="2153149" y="357667"/>
                  <a:pt x="2035635" y="368650"/>
                  <a:pt x="1918122" y="376703"/>
                </a:cubicBezTo>
                <a:cubicBezTo>
                  <a:pt x="1658199" y="395008"/>
                  <a:pt x="1397911" y="408553"/>
                  <a:pt x="1138356" y="430518"/>
                </a:cubicBezTo>
                <a:cubicBezTo>
                  <a:pt x="893809" y="451385"/>
                  <a:pt x="650361" y="481038"/>
                  <a:pt x="406181" y="505200"/>
                </a:cubicBezTo>
                <a:cubicBezTo>
                  <a:pt x="301480" y="515450"/>
                  <a:pt x="196047" y="523138"/>
                  <a:pt x="90980" y="528629"/>
                </a:cubicBezTo>
                <a:cubicBezTo>
                  <a:pt x="37531" y="531558"/>
                  <a:pt x="18861" y="516915"/>
                  <a:pt x="5682" y="478476"/>
                </a:cubicBezTo>
                <a:cubicBezTo>
                  <a:pt x="-11524" y="425027"/>
                  <a:pt x="10807" y="388052"/>
                  <a:pt x="66452" y="395374"/>
                </a:cubicBezTo>
                <a:cubicBezTo>
                  <a:pt x="135643" y="404892"/>
                  <a:pt x="201538" y="392445"/>
                  <a:pt x="268898" y="384757"/>
                </a:cubicBezTo>
                <a:cubicBezTo>
                  <a:pt x="381287" y="371944"/>
                  <a:pt x="493676" y="358399"/>
                  <a:pt x="606065" y="346684"/>
                </a:cubicBezTo>
                <a:cubicBezTo>
                  <a:pt x="725043" y="334237"/>
                  <a:pt x="843289" y="310442"/>
                  <a:pt x="964098" y="310076"/>
                </a:cubicBezTo>
                <a:cubicBezTo>
                  <a:pt x="1048298" y="309710"/>
                  <a:pt x="1132132" y="291039"/>
                  <a:pt x="1216698" y="286646"/>
                </a:cubicBezTo>
                <a:cubicBezTo>
                  <a:pt x="1299434" y="282253"/>
                  <a:pt x="1382536" y="273833"/>
                  <a:pt x="1466004" y="281521"/>
                </a:cubicBezTo>
                <a:cubicBezTo>
                  <a:pt x="1475522" y="282253"/>
                  <a:pt x="1486138" y="278958"/>
                  <a:pt x="1495657" y="275663"/>
                </a:cubicBezTo>
                <a:cubicBezTo>
                  <a:pt x="1503345" y="273101"/>
                  <a:pt x="1513961" y="262484"/>
                  <a:pt x="1516890" y="264681"/>
                </a:cubicBezTo>
                <a:cubicBezTo>
                  <a:pt x="1557526" y="292503"/>
                  <a:pt x="1594134" y="256261"/>
                  <a:pt x="1633672" y="258823"/>
                </a:cubicBezTo>
                <a:cubicBezTo>
                  <a:pt x="1673209" y="261386"/>
                  <a:pt x="1714943" y="244546"/>
                  <a:pt x="1753016" y="251502"/>
                </a:cubicBezTo>
                <a:cubicBezTo>
                  <a:pt x="1805367" y="261020"/>
                  <a:pt x="1852958" y="240885"/>
                  <a:pt x="1902380" y="241251"/>
                </a:cubicBezTo>
                <a:cubicBezTo>
                  <a:pt x="1994634" y="241983"/>
                  <a:pt x="2085057" y="218554"/>
                  <a:pt x="2175847" y="222215"/>
                </a:cubicBezTo>
                <a:cubicBezTo>
                  <a:pt x="2262244" y="225876"/>
                  <a:pt x="2349006" y="224777"/>
                  <a:pt x="2430644" y="207571"/>
                </a:cubicBezTo>
                <a:cubicBezTo>
                  <a:pt x="2528755" y="187070"/>
                  <a:pt x="2628697" y="213429"/>
                  <a:pt x="2724246" y="182311"/>
                </a:cubicBezTo>
                <a:cubicBezTo>
                  <a:pt x="2859332" y="196589"/>
                  <a:pt x="2990757" y="155221"/>
                  <a:pt x="3124745" y="154123"/>
                </a:cubicBezTo>
                <a:cubicBezTo>
                  <a:pt x="3210410" y="153390"/>
                  <a:pt x="3295708" y="151560"/>
                  <a:pt x="3381372" y="147533"/>
                </a:cubicBezTo>
                <a:cubicBezTo>
                  <a:pt x="3421642" y="145703"/>
                  <a:pt x="3461545" y="136184"/>
                  <a:pt x="3501815" y="132890"/>
                </a:cubicBezTo>
                <a:cubicBezTo>
                  <a:pt x="3534397" y="130327"/>
                  <a:pt x="3567345" y="132890"/>
                  <a:pt x="3599926" y="131425"/>
                </a:cubicBezTo>
                <a:cubicBezTo>
                  <a:pt x="3703529" y="127398"/>
                  <a:pt x="3807498" y="124836"/>
                  <a:pt x="3910734" y="117148"/>
                </a:cubicBezTo>
                <a:cubicBezTo>
                  <a:pt x="3953933" y="113853"/>
                  <a:pt x="4000425" y="139845"/>
                  <a:pt x="4041428" y="105799"/>
                </a:cubicBezTo>
                <a:cubicBezTo>
                  <a:pt x="4044356" y="103237"/>
                  <a:pt x="4055339" y="112389"/>
                  <a:pt x="4063027" y="113853"/>
                </a:cubicBezTo>
                <a:cubicBezTo>
                  <a:pt x="4082795" y="117148"/>
                  <a:pt x="4111716" y="128863"/>
                  <a:pt x="4121601" y="120077"/>
                </a:cubicBezTo>
                <a:cubicBezTo>
                  <a:pt x="4160040" y="85664"/>
                  <a:pt x="4205801" y="99210"/>
                  <a:pt x="4247168" y="95549"/>
                </a:cubicBezTo>
                <a:cubicBezTo>
                  <a:pt x="4338690" y="87495"/>
                  <a:pt x="4430945" y="86763"/>
                  <a:pt x="4523198" y="84932"/>
                </a:cubicBezTo>
                <a:cubicBezTo>
                  <a:pt x="4591290" y="83834"/>
                  <a:pt x="4659017" y="86763"/>
                  <a:pt x="4727109" y="86763"/>
                </a:cubicBezTo>
                <a:cubicBezTo>
                  <a:pt x="4741752" y="86763"/>
                  <a:pt x="4756396" y="83468"/>
                  <a:pt x="4771039" y="80539"/>
                </a:cubicBezTo>
                <a:cubicBezTo>
                  <a:pt x="4781656" y="78343"/>
                  <a:pt x="4793371" y="69190"/>
                  <a:pt x="4801791" y="72119"/>
                </a:cubicBezTo>
                <a:cubicBezTo>
                  <a:pt x="4897339" y="104701"/>
                  <a:pt x="4991790" y="56011"/>
                  <a:pt x="5088803" y="69190"/>
                </a:cubicBezTo>
                <a:cubicBezTo>
                  <a:pt x="5162021" y="79075"/>
                  <a:pt x="5239265" y="58208"/>
                  <a:pt x="5315045" y="53083"/>
                </a:cubicBezTo>
                <a:cubicBezTo>
                  <a:pt x="5335180" y="51618"/>
                  <a:pt x="5355681" y="56743"/>
                  <a:pt x="5376182" y="58940"/>
                </a:cubicBezTo>
                <a:cubicBezTo>
                  <a:pt x="5382405" y="59672"/>
                  <a:pt x="5390825" y="63699"/>
                  <a:pt x="5394486" y="61137"/>
                </a:cubicBezTo>
                <a:cubicBezTo>
                  <a:pt x="5432193" y="35510"/>
                  <a:pt x="5476124" y="41368"/>
                  <a:pt x="5517491" y="39171"/>
                </a:cubicBezTo>
                <a:cubicBezTo>
                  <a:pt x="5599861" y="34778"/>
                  <a:pt x="5682596" y="34778"/>
                  <a:pt x="5764966" y="33314"/>
                </a:cubicBezTo>
                <a:cubicBezTo>
                  <a:pt x="5777413" y="32948"/>
                  <a:pt x="5790959" y="38805"/>
                  <a:pt x="5802673" y="36609"/>
                </a:cubicBezTo>
                <a:cubicBezTo>
                  <a:pt x="5896757" y="19769"/>
                  <a:pt x="5991574" y="21965"/>
                  <a:pt x="6086391" y="23063"/>
                </a:cubicBezTo>
                <a:cubicBezTo>
                  <a:pt x="6158876" y="24162"/>
                  <a:pt x="6231361" y="23063"/>
                  <a:pt x="6303847" y="20135"/>
                </a:cubicBezTo>
                <a:cubicBezTo>
                  <a:pt x="6321053" y="20135"/>
                  <a:pt x="6338991" y="8786"/>
                  <a:pt x="636425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37" name="Google Shape;437;p25"/>
          <p:cNvSpPr/>
          <p:nvPr/>
        </p:nvSpPr>
        <p:spPr>
          <a:xfrm rot="-1506577">
            <a:off x="12257032" y="3228258"/>
            <a:ext cx="5515398" cy="9524969"/>
          </a:xfrm>
          <a:custGeom>
            <a:avLst/>
            <a:gdLst/>
            <a:ahLst/>
            <a:cxnLst/>
            <a:rect l="l" t="t" r="r" b="b"/>
            <a:pathLst>
              <a:path w="5515398" h="9524969" extrusionOk="0">
                <a:moveTo>
                  <a:pt x="2746349" y="5088452"/>
                </a:moveTo>
                <a:cubicBezTo>
                  <a:pt x="2694442" y="5257149"/>
                  <a:pt x="2741483" y="5458287"/>
                  <a:pt x="2488437" y="5448555"/>
                </a:cubicBezTo>
                <a:cubicBezTo>
                  <a:pt x="2473839" y="5555612"/>
                  <a:pt x="2459240" y="5657804"/>
                  <a:pt x="2446263" y="5756751"/>
                </a:cubicBezTo>
                <a:cubicBezTo>
                  <a:pt x="2621448" y="5868675"/>
                  <a:pt x="2629559" y="5870297"/>
                  <a:pt x="2601983" y="6079546"/>
                </a:cubicBezTo>
                <a:cubicBezTo>
                  <a:pt x="2579274" y="6248243"/>
                  <a:pt x="2540344" y="6416939"/>
                  <a:pt x="2503036" y="6584014"/>
                </a:cubicBezTo>
                <a:cubicBezTo>
                  <a:pt x="2447885" y="6825705"/>
                  <a:pt x="2387868" y="7065773"/>
                  <a:pt x="2329473" y="7305842"/>
                </a:cubicBezTo>
                <a:cubicBezTo>
                  <a:pt x="2246747" y="7644858"/>
                  <a:pt x="2164020" y="7982251"/>
                  <a:pt x="2079672" y="8319645"/>
                </a:cubicBezTo>
                <a:cubicBezTo>
                  <a:pt x="2024521" y="8543492"/>
                  <a:pt x="1969370" y="8768962"/>
                  <a:pt x="1907731" y="8992810"/>
                </a:cubicBezTo>
                <a:cubicBezTo>
                  <a:pt x="1876911" y="9104734"/>
                  <a:pt x="1837981" y="9215036"/>
                  <a:pt x="1794185" y="9322093"/>
                </a:cubicBezTo>
                <a:cubicBezTo>
                  <a:pt x="1735790" y="9463214"/>
                  <a:pt x="1617378" y="9528098"/>
                  <a:pt x="1468146" y="9524853"/>
                </a:cubicBezTo>
                <a:cubicBezTo>
                  <a:pt x="1206990" y="9518366"/>
                  <a:pt x="994497" y="9408064"/>
                  <a:pt x="864731" y="9179350"/>
                </a:cubicBezTo>
                <a:cubicBezTo>
                  <a:pt x="817690" y="9096624"/>
                  <a:pt x="793359" y="8984699"/>
                  <a:pt x="799847" y="8888997"/>
                </a:cubicBezTo>
                <a:cubicBezTo>
                  <a:pt x="825801" y="8480231"/>
                  <a:pt x="848510" y="8071466"/>
                  <a:pt x="905283" y="7665945"/>
                </a:cubicBezTo>
                <a:cubicBezTo>
                  <a:pt x="981521" y="7120924"/>
                  <a:pt x="1083712" y="6580770"/>
                  <a:pt x="1182659" y="6038994"/>
                </a:cubicBezTo>
                <a:cubicBezTo>
                  <a:pt x="1205368" y="5910849"/>
                  <a:pt x="1252409" y="5785949"/>
                  <a:pt x="1289717" y="5657804"/>
                </a:cubicBezTo>
                <a:cubicBezTo>
                  <a:pt x="1351356" y="5651315"/>
                  <a:pt x="1404885" y="5646449"/>
                  <a:pt x="1445437" y="5643205"/>
                </a:cubicBezTo>
                <a:cubicBezTo>
                  <a:pt x="1463280" y="5532903"/>
                  <a:pt x="1479501" y="5435578"/>
                  <a:pt x="1494099" y="5336631"/>
                </a:cubicBezTo>
                <a:cubicBezTo>
                  <a:pt x="1497344" y="5312300"/>
                  <a:pt x="1507076" y="5281480"/>
                  <a:pt x="1497344" y="5265259"/>
                </a:cubicBezTo>
                <a:cubicBezTo>
                  <a:pt x="1408129" y="5112783"/>
                  <a:pt x="1466524" y="4971662"/>
                  <a:pt x="1521675" y="4828919"/>
                </a:cubicBezTo>
                <a:cubicBezTo>
                  <a:pt x="1524919" y="4820808"/>
                  <a:pt x="1524919" y="4809453"/>
                  <a:pt x="1528163" y="4786744"/>
                </a:cubicBezTo>
                <a:cubicBezTo>
                  <a:pt x="1468146" y="4752680"/>
                  <a:pt x="1406507" y="4712128"/>
                  <a:pt x="1340001" y="4681309"/>
                </a:cubicBezTo>
                <a:cubicBezTo>
                  <a:pt x="965300" y="4502879"/>
                  <a:pt x="684679" y="4215770"/>
                  <a:pt x="431634" y="3896220"/>
                </a:cubicBezTo>
                <a:cubicBezTo>
                  <a:pt x="126682" y="3510163"/>
                  <a:pt x="11514" y="3059224"/>
                  <a:pt x="159" y="2580709"/>
                </a:cubicBezTo>
                <a:cubicBezTo>
                  <a:pt x="-3085" y="2421744"/>
                  <a:pt x="43956" y="2262780"/>
                  <a:pt x="73153" y="2103816"/>
                </a:cubicBezTo>
                <a:cubicBezTo>
                  <a:pt x="139659" y="1746957"/>
                  <a:pt x="262937" y="1412808"/>
                  <a:pt x="451099" y="1101367"/>
                </a:cubicBezTo>
                <a:cubicBezTo>
                  <a:pt x="543558" y="948891"/>
                  <a:pt x="655482" y="812636"/>
                  <a:pt x="796603" y="702334"/>
                </a:cubicBezTo>
                <a:cubicBezTo>
                  <a:pt x="1067491" y="489841"/>
                  <a:pt x="1346490" y="290325"/>
                  <a:pt x="1672529" y="170291"/>
                </a:cubicBezTo>
                <a:cubicBezTo>
                  <a:pt x="1909353" y="82698"/>
                  <a:pt x="2152666" y="9704"/>
                  <a:pt x="2407333" y="1594"/>
                </a:cubicBezTo>
                <a:cubicBezTo>
                  <a:pt x="2751215" y="-9761"/>
                  <a:pt x="3086987" y="38902"/>
                  <a:pt x="3408160" y="168668"/>
                </a:cubicBezTo>
                <a:cubicBezTo>
                  <a:pt x="3542792" y="223819"/>
                  <a:pt x="3683914" y="262749"/>
                  <a:pt x="3825035" y="304924"/>
                </a:cubicBezTo>
                <a:cubicBezTo>
                  <a:pt x="4052127" y="371429"/>
                  <a:pt x="4272731" y="449289"/>
                  <a:pt x="4449538" y="619608"/>
                </a:cubicBezTo>
                <a:cubicBezTo>
                  <a:pt x="4490090" y="658538"/>
                  <a:pt x="4558218" y="668271"/>
                  <a:pt x="4613368" y="694224"/>
                </a:cubicBezTo>
                <a:cubicBezTo>
                  <a:pt x="4744757" y="759107"/>
                  <a:pt x="4825862" y="879142"/>
                  <a:pt x="4910210" y="989443"/>
                </a:cubicBezTo>
                <a:cubicBezTo>
                  <a:pt x="5030244" y="1145164"/>
                  <a:pt x="5150279" y="1302506"/>
                  <a:pt x="5244359" y="1474447"/>
                </a:cubicBezTo>
                <a:cubicBezTo>
                  <a:pt x="5463341" y="1873480"/>
                  <a:pt x="5584997" y="2295222"/>
                  <a:pt x="5473073" y="2757516"/>
                </a:cubicBezTo>
                <a:cubicBezTo>
                  <a:pt x="5437388" y="2909992"/>
                  <a:pt x="5414678" y="3065712"/>
                  <a:pt x="5380615" y="3218188"/>
                </a:cubicBezTo>
                <a:cubicBezTo>
                  <a:pt x="5327086" y="3458257"/>
                  <a:pt x="5215162" y="3678860"/>
                  <a:pt x="5085395" y="3881621"/>
                </a:cubicBezTo>
                <a:cubicBezTo>
                  <a:pt x="4942652" y="4105468"/>
                  <a:pt x="4765844" y="4309851"/>
                  <a:pt x="4522532" y="4441240"/>
                </a:cubicBezTo>
                <a:cubicBezTo>
                  <a:pt x="4360323" y="4528833"/>
                  <a:pt x="4209469" y="4640757"/>
                  <a:pt x="4052127" y="4741326"/>
                </a:cubicBezTo>
                <a:cubicBezTo>
                  <a:pt x="3763396" y="4926244"/>
                  <a:pt x="3440601" y="5023569"/>
                  <a:pt x="3106452" y="5085208"/>
                </a:cubicBezTo>
                <a:cubicBezTo>
                  <a:pt x="2991284" y="5106295"/>
                  <a:pt x="2868005" y="5088452"/>
                  <a:pt x="2746349" y="5088452"/>
                </a:cubicBezTo>
                <a:close/>
                <a:moveTo>
                  <a:pt x="5297888" y="2523936"/>
                </a:moveTo>
                <a:cubicBezTo>
                  <a:pt x="5284911" y="2418500"/>
                  <a:pt x="5278423" y="2313065"/>
                  <a:pt x="5255714" y="2209251"/>
                </a:cubicBezTo>
                <a:cubicBezTo>
                  <a:pt x="5171365" y="1811840"/>
                  <a:pt x="4942652" y="1489046"/>
                  <a:pt x="4694473" y="1180849"/>
                </a:cubicBezTo>
                <a:cubicBezTo>
                  <a:pt x="4603636" y="1068926"/>
                  <a:pt x="4488468" y="966734"/>
                  <a:pt x="4363567" y="895362"/>
                </a:cubicBezTo>
                <a:cubicBezTo>
                  <a:pt x="4173783" y="785061"/>
                  <a:pt x="3966157" y="703956"/>
                  <a:pt x="3766640" y="608253"/>
                </a:cubicBezTo>
                <a:cubicBezTo>
                  <a:pt x="3685536" y="569323"/>
                  <a:pt x="3593077" y="540126"/>
                  <a:pt x="3529816" y="480109"/>
                </a:cubicBezTo>
                <a:cubicBezTo>
                  <a:pt x="3473043" y="426580"/>
                  <a:pt x="3414648" y="403871"/>
                  <a:pt x="3344898" y="390894"/>
                </a:cubicBezTo>
                <a:cubicBezTo>
                  <a:pt x="3176201" y="360074"/>
                  <a:pt x="3007504" y="329255"/>
                  <a:pt x="2837186" y="300057"/>
                </a:cubicBezTo>
                <a:cubicBezTo>
                  <a:pt x="2512769" y="244906"/>
                  <a:pt x="2194840" y="285459"/>
                  <a:pt x="1885022" y="382784"/>
                </a:cubicBezTo>
                <a:cubicBezTo>
                  <a:pt x="1638465" y="460644"/>
                  <a:pt x="1412995" y="580678"/>
                  <a:pt x="1194014" y="720177"/>
                </a:cubicBezTo>
                <a:cubicBezTo>
                  <a:pt x="749563" y="1002420"/>
                  <a:pt x="490029" y="1404697"/>
                  <a:pt x="357018" y="1902677"/>
                </a:cubicBezTo>
                <a:cubicBezTo>
                  <a:pt x="327820" y="2009735"/>
                  <a:pt x="308355" y="2120037"/>
                  <a:pt x="279158" y="2227094"/>
                </a:cubicBezTo>
                <a:cubicBezTo>
                  <a:pt x="209408" y="2489872"/>
                  <a:pt x="180211" y="2754272"/>
                  <a:pt x="264559" y="3018672"/>
                </a:cubicBezTo>
                <a:cubicBezTo>
                  <a:pt x="313222" y="3172770"/>
                  <a:pt x="376483" y="3322001"/>
                  <a:pt x="438122" y="3471233"/>
                </a:cubicBezTo>
                <a:cubicBezTo>
                  <a:pt x="467320" y="3540983"/>
                  <a:pt x="494895" y="3617221"/>
                  <a:pt x="545180" y="3669128"/>
                </a:cubicBezTo>
                <a:cubicBezTo>
                  <a:pt x="730097" y="3862156"/>
                  <a:pt x="911771" y="4063294"/>
                  <a:pt x="1121020" y="4227125"/>
                </a:cubicBezTo>
                <a:cubicBezTo>
                  <a:pt x="1461658" y="4494769"/>
                  <a:pt x="1860691" y="4652111"/>
                  <a:pt x="2280811" y="4752680"/>
                </a:cubicBezTo>
                <a:cubicBezTo>
                  <a:pt x="2373269" y="4775389"/>
                  <a:pt x="2465728" y="4811076"/>
                  <a:pt x="2559809" y="4820808"/>
                </a:cubicBezTo>
                <a:cubicBezTo>
                  <a:pt x="2785279" y="4843517"/>
                  <a:pt x="3012371" y="4846762"/>
                  <a:pt x="3236218" y="4801343"/>
                </a:cubicBezTo>
                <a:cubicBezTo>
                  <a:pt x="3364363" y="4775389"/>
                  <a:pt x="3495752" y="4751058"/>
                  <a:pt x="3614164" y="4699152"/>
                </a:cubicBezTo>
                <a:cubicBezTo>
                  <a:pt x="3761774" y="4634268"/>
                  <a:pt x="3898029" y="4546676"/>
                  <a:pt x="4034284" y="4462327"/>
                </a:cubicBezTo>
                <a:cubicBezTo>
                  <a:pt x="4149452" y="4390956"/>
                  <a:pt x="4266242" y="4317962"/>
                  <a:pt x="4370056" y="4231991"/>
                </a:cubicBezTo>
                <a:cubicBezTo>
                  <a:pt x="4520910" y="4107091"/>
                  <a:pt x="4668519" y="3974080"/>
                  <a:pt x="4804775" y="3832958"/>
                </a:cubicBezTo>
                <a:cubicBezTo>
                  <a:pt x="4898855" y="3735633"/>
                  <a:pt x="5002669" y="3628576"/>
                  <a:pt x="5046465" y="3506919"/>
                </a:cubicBezTo>
                <a:cubicBezTo>
                  <a:pt x="5158389" y="3190613"/>
                  <a:pt x="5284911" y="2872684"/>
                  <a:pt x="5297888" y="2523936"/>
                </a:cubicBezTo>
                <a:close/>
                <a:moveTo>
                  <a:pt x="1362711" y="5781082"/>
                </a:moveTo>
                <a:cubicBezTo>
                  <a:pt x="1352978" y="5844344"/>
                  <a:pt x="1344868" y="5909227"/>
                  <a:pt x="1335135" y="5972488"/>
                </a:cubicBezTo>
                <a:cubicBezTo>
                  <a:pt x="1307560" y="6157406"/>
                  <a:pt x="1284850" y="6342323"/>
                  <a:pt x="1254031" y="6527241"/>
                </a:cubicBezTo>
                <a:cubicBezTo>
                  <a:pt x="1181037" y="6965204"/>
                  <a:pt x="1096689" y="7401545"/>
                  <a:pt x="1035049" y="7841130"/>
                </a:cubicBezTo>
                <a:cubicBezTo>
                  <a:pt x="991253" y="8150948"/>
                  <a:pt x="965300" y="8464011"/>
                  <a:pt x="950701" y="8775451"/>
                </a:cubicBezTo>
                <a:cubicBezTo>
                  <a:pt x="937724" y="9078780"/>
                  <a:pt x="1049648" y="9237745"/>
                  <a:pt x="1314048" y="9310739"/>
                </a:cubicBezTo>
                <a:cubicBezTo>
                  <a:pt x="1515187" y="9365889"/>
                  <a:pt x="1542762" y="9393465"/>
                  <a:pt x="1644953" y="9153397"/>
                </a:cubicBezTo>
                <a:cubicBezTo>
                  <a:pt x="1659552" y="9120955"/>
                  <a:pt x="1674151" y="9088513"/>
                  <a:pt x="1682261" y="9054449"/>
                </a:cubicBezTo>
                <a:cubicBezTo>
                  <a:pt x="1752011" y="8770584"/>
                  <a:pt x="1818516" y="8486719"/>
                  <a:pt x="1889888" y="8204477"/>
                </a:cubicBezTo>
                <a:cubicBezTo>
                  <a:pt x="2019655" y="7691898"/>
                  <a:pt x="2152666" y="7177697"/>
                  <a:pt x="2284055" y="6665118"/>
                </a:cubicBezTo>
                <a:cubicBezTo>
                  <a:pt x="2344072" y="6431538"/>
                  <a:pt x="2404089" y="6197958"/>
                  <a:pt x="2470595" y="5943291"/>
                </a:cubicBezTo>
                <a:cubicBezTo>
                  <a:pt x="2097515" y="5889762"/>
                  <a:pt x="1735790" y="5836233"/>
                  <a:pt x="1362711" y="5781082"/>
                </a:cubicBezTo>
                <a:close/>
                <a:moveTo>
                  <a:pt x="2245125" y="5716199"/>
                </a:moveTo>
                <a:cubicBezTo>
                  <a:pt x="2264590" y="5617252"/>
                  <a:pt x="2280811" y="5531281"/>
                  <a:pt x="2297032" y="5437200"/>
                </a:cubicBezTo>
                <a:cubicBezTo>
                  <a:pt x="2086160" y="5403136"/>
                  <a:pt x="1886644" y="5370695"/>
                  <a:pt x="1682261" y="5336631"/>
                </a:cubicBezTo>
                <a:cubicBezTo>
                  <a:pt x="1664418" y="5446933"/>
                  <a:pt x="1648197" y="5539391"/>
                  <a:pt x="1628732" y="5651315"/>
                </a:cubicBezTo>
                <a:cubicBezTo>
                  <a:pt x="1834737" y="5674025"/>
                  <a:pt x="2027765" y="5693490"/>
                  <a:pt x="2245125" y="5716199"/>
                </a:cubicBezTo>
                <a:close/>
                <a:moveTo>
                  <a:pt x="1653064" y="5026813"/>
                </a:moveTo>
                <a:cubicBezTo>
                  <a:pt x="1949905" y="5093318"/>
                  <a:pt x="2224038" y="5154958"/>
                  <a:pt x="2512769" y="5219841"/>
                </a:cubicBezTo>
                <a:cubicBezTo>
                  <a:pt x="2512769" y="5158202"/>
                  <a:pt x="2512769" y="5116027"/>
                  <a:pt x="2512769" y="5075475"/>
                </a:cubicBezTo>
                <a:cubicBezTo>
                  <a:pt x="2238636" y="5000860"/>
                  <a:pt x="1967748" y="4929487"/>
                  <a:pt x="1682261" y="4851628"/>
                </a:cubicBezTo>
                <a:cubicBezTo>
                  <a:pt x="1672529" y="4908401"/>
                  <a:pt x="1664418" y="4960308"/>
                  <a:pt x="1653064" y="5026813"/>
                </a:cubicBezTo>
                <a:close/>
                <a:moveTo>
                  <a:pt x="4918321" y="2428233"/>
                </a:moveTo>
                <a:cubicBezTo>
                  <a:pt x="4910210" y="2802934"/>
                  <a:pt x="4808019" y="3143572"/>
                  <a:pt x="4621479" y="3446902"/>
                </a:cubicBezTo>
                <a:cubicBezTo>
                  <a:pt x="4475491" y="3685349"/>
                  <a:pt x="4314905" y="3915685"/>
                  <a:pt x="4115388" y="4120067"/>
                </a:cubicBezTo>
                <a:cubicBezTo>
                  <a:pt x="3766640" y="4476926"/>
                  <a:pt x="3344898" y="4655355"/>
                  <a:pt x="2861517" y="4715373"/>
                </a:cubicBezTo>
                <a:cubicBezTo>
                  <a:pt x="2782035" y="4725105"/>
                  <a:pt x="2699308" y="4721861"/>
                  <a:pt x="2621448" y="4708884"/>
                </a:cubicBezTo>
                <a:cubicBezTo>
                  <a:pt x="2462484" y="4684553"/>
                  <a:pt x="2300276" y="4663466"/>
                  <a:pt x="2147800" y="4613181"/>
                </a:cubicBezTo>
                <a:cubicBezTo>
                  <a:pt x="1995324" y="4564518"/>
                  <a:pt x="1849336" y="4489903"/>
                  <a:pt x="1709837" y="4412043"/>
                </a:cubicBezTo>
                <a:cubicBezTo>
                  <a:pt x="1581692" y="4340671"/>
                  <a:pt x="1466524" y="4249834"/>
                  <a:pt x="1343246" y="4170352"/>
                </a:cubicBezTo>
                <a:cubicBezTo>
                  <a:pt x="1106421" y="4017876"/>
                  <a:pt x="932858" y="3811871"/>
                  <a:pt x="824178" y="3553960"/>
                </a:cubicBezTo>
                <a:cubicBezTo>
                  <a:pt x="653859" y="3151683"/>
                  <a:pt x="618174" y="2738051"/>
                  <a:pt x="694412" y="2306576"/>
                </a:cubicBezTo>
                <a:cubicBezTo>
                  <a:pt x="749563" y="1993514"/>
                  <a:pt x="876085" y="1709649"/>
                  <a:pt x="1025317" y="1435517"/>
                </a:cubicBezTo>
                <a:cubicBezTo>
                  <a:pt x="1169682" y="1169495"/>
                  <a:pt x="1367577" y="953758"/>
                  <a:pt x="1651442" y="825613"/>
                </a:cubicBezTo>
                <a:cubicBezTo>
                  <a:pt x="1756877" y="778572"/>
                  <a:pt x="1854202" y="712067"/>
                  <a:pt x="1958016" y="663404"/>
                </a:cubicBezTo>
                <a:cubicBezTo>
                  <a:pt x="2128335" y="583922"/>
                  <a:pt x="2310008" y="553103"/>
                  <a:pt x="2499792" y="546614"/>
                </a:cubicBezTo>
                <a:cubicBezTo>
                  <a:pt x="2681466" y="540126"/>
                  <a:pt x="2861517" y="519039"/>
                  <a:pt x="3039946" y="561213"/>
                </a:cubicBezTo>
                <a:cubicBezTo>
                  <a:pt x="3127539" y="582300"/>
                  <a:pt x="3215131" y="596899"/>
                  <a:pt x="3301102" y="622852"/>
                </a:cubicBezTo>
                <a:cubicBezTo>
                  <a:pt x="3445467" y="666649"/>
                  <a:pt x="3589833" y="712067"/>
                  <a:pt x="3730954" y="767218"/>
                </a:cubicBezTo>
                <a:cubicBezTo>
                  <a:pt x="4113766" y="918072"/>
                  <a:pt x="4412230" y="1172739"/>
                  <a:pt x="4639322" y="1516621"/>
                </a:cubicBezTo>
                <a:cubicBezTo>
                  <a:pt x="4819373" y="1789131"/>
                  <a:pt x="4941030" y="2129769"/>
                  <a:pt x="4918321" y="2428233"/>
                </a:cubicBezTo>
                <a:close/>
                <a:moveTo>
                  <a:pt x="2762570" y="811014"/>
                </a:moveTo>
                <a:cubicBezTo>
                  <a:pt x="2370025" y="802904"/>
                  <a:pt x="2123468" y="864543"/>
                  <a:pt x="1779586" y="1059193"/>
                </a:cubicBezTo>
                <a:cubicBezTo>
                  <a:pt x="1709837" y="1098123"/>
                  <a:pt x="1633599" y="1133809"/>
                  <a:pt x="1575204" y="1187338"/>
                </a:cubicBezTo>
                <a:cubicBezTo>
                  <a:pt x="1362711" y="1386854"/>
                  <a:pt x="1194014" y="1623679"/>
                  <a:pt x="1096689" y="1894567"/>
                </a:cubicBezTo>
                <a:cubicBezTo>
                  <a:pt x="983143" y="2207629"/>
                  <a:pt x="905283" y="2536912"/>
                  <a:pt x="921503" y="2874306"/>
                </a:cubicBezTo>
                <a:cubicBezTo>
                  <a:pt x="937724" y="3221432"/>
                  <a:pt x="1009096" y="3558826"/>
                  <a:pt x="1275118" y="3813493"/>
                </a:cubicBezTo>
                <a:cubicBezTo>
                  <a:pt x="1365955" y="3899464"/>
                  <a:pt x="1468146" y="3975702"/>
                  <a:pt x="1573582" y="4042207"/>
                </a:cubicBezTo>
                <a:cubicBezTo>
                  <a:pt x="1794185" y="4181707"/>
                  <a:pt x="2003434" y="4343915"/>
                  <a:pt x="2269456" y="4397444"/>
                </a:cubicBezTo>
                <a:cubicBezTo>
                  <a:pt x="2373269" y="4418531"/>
                  <a:pt x="2481949" y="4426641"/>
                  <a:pt x="2579274" y="4465572"/>
                </a:cubicBezTo>
                <a:cubicBezTo>
                  <a:pt x="2676599" y="4504502"/>
                  <a:pt x="2769058" y="4502879"/>
                  <a:pt x="2861517" y="4481792"/>
                </a:cubicBezTo>
                <a:cubicBezTo>
                  <a:pt x="3429246" y="4352026"/>
                  <a:pt x="3881808" y="4047073"/>
                  <a:pt x="4207847" y="3565314"/>
                </a:cubicBezTo>
                <a:cubicBezTo>
                  <a:pt x="4292196" y="3440414"/>
                  <a:pt x="4363567" y="3307403"/>
                  <a:pt x="4434939" y="3174392"/>
                </a:cubicBezTo>
                <a:cubicBezTo>
                  <a:pt x="4546863" y="2965143"/>
                  <a:pt x="4647432" y="2754272"/>
                  <a:pt x="4671764" y="2510959"/>
                </a:cubicBezTo>
                <a:cubicBezTo>
                  <a:pt x="4692850" y="2304954"/>
                  <a:pt x="4679874" y="2107060"/>
                  <a:pt x="4603636" y="1915654"/>
                </a:cubicBezTo>
                <a:cubicBezTo>
                  <a:pt x="4472247" y="1584749"/>
                  <a:pt x="4245155" y="1323593"/>
                  <a:pt x="3940203" y="1153274"/>
                </a:cubicBezTo>
                <a:cubicBezTo>
                  <a:pt x="3576856" y="952135"/>
                  <a:pt x="3189178" y="806148"/>
                  <a:pt x="2762570" y="8110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438" name="Google Shape;438;p25"/>
          <p:cNvGrpSpPr/>
          <p:nvPr/>
        </p:nvGrpSpPr>
        <p:grpSpPr>
          <a:xfrm>
            <a:off x="0" y="-2622351"/>
            <a:ext cx="18287996" cy="5131944"/>
            <a:chOff x="0" y="-57150"/>
            <a:chExt cx="4816592" cy="1351623"/>
          </a:xfrm>
        </p:grpSpPr>
        <p:sp>
          <p:nvSpPr>
            <p:cNvPr id="439" name="Google Shape;439;p25"/>
            <p:cNvSpPr/>
            <p:nvPr/>
          </p:nvSpPr>
          <p:spPr>
            <a:xfrm>
              <a:off x="0" y="0"/>
              <a:ext cx="4816592" cy="1294473"/>
            </a:xfrm>
            <a:custGeom>
              <a:avLst/>
              <a:gdLst/>
              <a:ahLst/>
              <a:cxnLst/>
              <a:rect l="l" t="t" r="r" b="b"/>
              <a:pathLst>
                <a:path w="4816592" h="1294473" extrusionOk="0">
                  <a:moveTo>
                    <a:pt x="0" y="0"/>
                  </a:moveTo>
                  <a:lnTo>
                    <a:pt x="4816592" y="0"/>
                  </a:lnTo>
                  <a:lnTo>
                    <a:pt x="4816592" y="1294473"/>
                  </a:lnTo>
                  <a:lnTo>
                    <a:pt x="0" y="1294473"/>
                  </a:lnTo>
                  <a:close/>
                </a:path>
              </a:pathLst>
            </a:custGeom>
            <a:solidFill>
              <a:srgbClr val="1649FF"/>
            </a:solidFill>
            <a:ln>
              <a:noFill/>
            </a:ln>
          </p:spPr>
        </p:sp>
        <p:sp>
          <p:nvSpPr>
            <p:cNvPr id="440" name="Google Shape;440;p25"/>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41" name="Google Shape;441;p25"/>
          <p:cNvGrpSpPr/>
          <p:nvPr/>
        </p:nvGrpSpPr>
        <p:grpSpPr>
          <a:xfrm rot="10800000">
            <a:off x="0" y="170714"/>
            <a:ext cx="2673005" cy="2359762"/>
            <a:chOff x="0" y="-6350"/>
            <a:chExt cx="812800" cy="717550"/>
          </a:xfrm>
        </p:grpSpPr>
        <p:sp>
          <p:nvSpPr>
            <p:cNvPr id="442" name="Google Shape;442;p25"/>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EFEFEF"/>
            </a:solidFill>
            <a:ln>
              <a:noFill/>
            </a:ln>
          </p:spPr>
        </p:sp>
        <p:sp>
          <p:nvSpPr>
            <p:cNvPr id="443" name="Google Shape;443;p25"/>
            <p:cNvSpPr txBox="1"/>
            <p:nvPr/>
          </p:nvSpPr>
          <p:spPr>
            <a:xfrm>
              <a:off x="127000" y="-6350"/>
              <a:ext cx="558800" cy="387350"/>
            </a:xfrm>
            <a:prstGeom prst="rect">
              <a:avLst/>
            </a:prstGeom>
            <a:noFill/>
            <a:ln>
              <a:noFill/>
            </a:ln>
          </p:spPr>
          <p:txBody>
            <a:bodyPr spcFirstLastPara="1" wrap="square" lIns="66950" tIns="66950" rIns="66950" bIns="6695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44" name="Google Shape;444;p25"/>
          <p:cNvGrpSpPr/>
          <p:nvPr/>
        </p:nvGrpSpPr>
        <p:grpSpPr>
          <a:xfrm rot="10800000">
            <a:off x="9650728" y="170714"/>
            <a:ext cx="2673005" cy="2359762"/>
            <a:chOff x="0" y="-6350"/>
            <a:chExt cx="812800" cy="717550"/>
          </a:xfrm>
        </p:grpSpPr>
        <p:sp>
          <p:nvSpPr>
            <p:cNvPr id="445" name="Google Shape;445;p25"/>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000000"/>
            </a:solidFill>
            <a:ln>
              <a:noFill/>
            </a:ln>
          </p:spPr>
        </p:sp>
        <p:sp>
          <p:nvSpPr>
            <p:cNvPr id="446" name="Google Shape;446;p25"/>
            <p:cNvSpPr txBox="1"/>
            <p:nvPr/>
          </p:nvSpPr>
          <p:spPr>
            <a:xfrm>
              <a:off x="127000" y="-6350"/>
              <a:ext cx="558800" cy="387350"/>
            </a:xfrm>
            <a:prstGeom prst="rect">
              <a:avLst/>
            </a:prstGeom>
            <a:noFill/>
            <a:ln>
              <a:noFill/>
            </a:ln>
          </p:spPr>
          <p:txBody>
            <a:bodyPr spcFirstLastPara="1" wrap="square" lIns="66950" tIns="66950" rIns="66950" bIns="6695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47" name="Google Shape;447;p25"/>
          <p:cNvGrpSpPr/>
          <p:nvPr/>
        </p:nvGrpSpPr>
        <p:grpSpPr>
          <a:xfrm rot="10800000">
            <a:off x="16034962" y="170714"/>
            <a:ext cx="2673005" cy="2359762"/>
            <a:chOff x="0" y="-6350"/>
            <a:chExt cx="812800" cy="717550"/>
          </a:xfrm>
        </p:grpSpPr>
        <p:sp>
          <p:nvSpPr>
            <p:cNvPr id="448" name="Google Shape;448;p25"/>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000000"/>
            </a:solidFill>
            <a:ln>
              <a:noFill/>
            </a:ln>
          </p:spPr>
        </p:sp>
        <p:sp>
          <p:nvSpPr>
            <p:cNvPr id="449" name="Google Shape;449;p25"/>
            <p:cNvSpPr txBox="1"/>
            <p:nvPr/>
          </p:nvSpPr>
          <p:spPr>
            <a:xfrm>
              <a:off x="127000" y="-6350"/>
              <a:ext cx="558800" cy="387350"/>
            </a:xfrm>
            <a:prstGeom prst="rect">
              <a:avLst/>
            </a:prstGeom>
            <a:noFill/>
            <a:ln>
              <a:noFill/>
            </a:ln>
          </p:spPr>
          <p:txBody>
            <a:bodyPr spcFirstLastPara="1" wrap="square" lIns="66950" tIns="66950" rIns="66950" bIns="6695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50" name="Google Shape;450;p25"/>
          <p:cNvGrpSpPr/>
          <p:nvPr/>
        </p:nvGrpSpPr>
        <p:grpSpPr>
          <a:xfrm rot="10800000">
            <a:off x="3264661" y="170714"/>
            <a:ext cx="2673005" cy="2359762"/>
            <a:chOff x="0" y="-6350"/>
            <a:chExt cx="812800" cy="717550"/>
          </a:xfrm>
        </p:grpSpPr>
        <p:sp>
          <p:nvSpPr>
            <p:cNvPr id="451" name="Google Shape;451;p25"/>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000000"/>
            </a:solidFill>
            <a:ln>
              <a:noFill/>
            </a:ln>
          </p:spPr>
        </p:sp>
        <p:sp>
          <p:nvSpPr>
            <p:cNvPr id="452" name="Google Shape;452;p25"/>
            <p:cNvSpPr txBox="1"/>
            <p:nvPr/>
          </p:nvSpPr>
          <p:spPr>
            <a:xfrm>
              <a:off x="127000" y="-6350"/>
              <a:ext cx="558800" cy="387350"/>
            </a:xfrm>
            <a:prstGeom prst="rect">
              <a:avLst/>
            </a:prstGeom>
            <a:noFill/>
            <a:ln>
              <a:noFill/>
            </a:ln>
          </p:spPr>
          <p:txBody>
            <a:bodyPr spcFirstLastPara="1" wrap="square" lIns="66950" tIns="66950" rIns="66950" bIns="6695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53" name="Google Shape;453;p25"/>
          <p:cNvGrpSpPr/>
          <p:nvPr/>
        </p:nvGrpSpPr>
        <p:grpSpPr>
          <a:xfrm rot="10800000">
            <a:off x="12828557" y="170714"/>
            <a:ext cx="2673005" cy="2359762"/>
            <a:chOff x="0" y="-6350"/>
            <a:chExt cx="812800" cy="717550"/>
          </a:xfrm>
        </p:grpSpPr>
        <p:sp>
          <p:nvSpPr>
            <p:cNvPr id="454" name="Google Shape;454;p25"/>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EFEFEF"/>
            </a:solidFill>
            <a:ln>
              <a:noFill/>
            </a:ln>
          </p:spPr>
        </p:sp>
        <p:sp>
          <p:nvSpPr>
            <p:cNvPr id="455" name="Google Shape;455;p25"/>
            <p:cNvSpPr txBox="1"/>
            <p:nvPr/>
          </p:nvSpPr>
          <p:spPr>
            <a:xfrm>
              <a:off x="127000" y="-6350"/>
              <a:ext cx="558800" cy="387350"/>
            </a:xfrm>
            <a:prstGeom prst="rect">
              <a:avLst/>
            </a:prstGeom>
            <a:noFill/>
            <a:ln>
              <a:noFill/>
            </a:ln>
          </p:spPr>
          <p:txBody>
            <a:bodyPr spcFirstLastPara="1" wrap="square" lIns="66950" tIns="66950" rIns="66950" bIns="6695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56" name="Google Shape;456;p25"/>
          <p:cNvGrpSpPr/>
          <p:nvPr/>
        </p:nvGrpSpPr>
        <p:grpSpPr>
          <a:xfrm rot="10800000">
            <a:off x="6470995" y="170714"/>
            <a:ext cx="2673005" cy="2359762"/>
            <a:chOff x="0" y="-6350"/>
            <a:chExt cx="812800" cy="717550"/>
          </a:xfrm>
        </p:grpSpPr>
        <p:sp>
          <p:nvSpPr>
            <p:cNvPr id="457" name="Google Shape;457;p25"/>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EFEFEF"/>
            </a:solidFill>
            <a:ln>
              <a:noFill/>
            </a:ln>
          </p:spPr>
        </p:sp>
        <p:sp>
          <p:nvSpPr>
            <p:cNvPr id="458" name="Google Shape;458;p25"/>
            <p:cNvSpPr txBox="1"/>
            <p:nvPr/>
          </p:nvSpPr>
          <p:spPr>
            <a:xfrm>
              <a:off x="127000" y="-6350"/>
              <a:ext cx="558800" cy="387350"/>
            </a:xfrm>
            <a:prstGeom prst="rect">
              <a:avLst/>
            </a:prstGeom>
            <a:noFill/>
            <a:ln>
              <a:noFill/>
            </a:ln>
          </p:spPr>
          <p:txBody>
            <a:bodyPr spcFirstLastPara="1" wrap="square" lIns="66950" tIns="66950" rIns="66950" bIns="6695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59" name="Google Shape;459;p25"/>
          <p:cNvSpPr txBox="1"/>
          <p:nvPr/>
        </p:nvSpPr>
        <p:spPr>
          <a:xfrm>
            <a:off x="700405" y="4526915"/>
            <a:ext cx="12327255" cy="576072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9000">
                <a:solidFill>
                  <a:srgbClr val="000000"/>
                </a:solidFill>
                <a:latin typeface="Archivo Black" panose="020B0A03020202020B04"/>
                <a:ea typeface="Archivo Black" panose="020B0A03020202020B04"/>
                <a:cs typeface="Archivo Black" panose="020B0A03020202020B04"/>
                <a:sym typeface="Archivo Black" panose="020B0A03020202020B04"/>
              </a:rPr>
              <a:t>Transient  structural analysis</a:t>
            </a:r>
            <a:endParaRPr lang="en-US" sz="9000">
              <a:solidFill>
                <a:srgbClr val="000000"/>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20000"/>
              </a:lnSpc>
              <a:spcBef>
                <a:spcPts val="0"/>
              </a:spcBef>
              <a:spcAft>
                <a:spcPts val="0"/>
              </a:spcAft>
              <a:buNone/>
            </a:pPr>
            <a:endParaRPr lang="en-US" altLang="en-US" sz="2000">
              <a:solidFill>
                <a:srgbClr val="000000"/>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20000"/>
              </a:lnSpc>
              <a:spcBef>
                <a:spcPts val="0"/>
              </a:spcBef>
              <a:spcAft>
                <a:spcPts val="0"/>
              </a:spcAft>
              <a:buNone/>
            </a:pPr>
            <a:r>
              <a:rPr lang="en-US" altLang="en-US" sz="2000">
                <a:solidFill>
                  <a:schemeClr val="bg2"/>
                </a:solidFill>
                <a:latin typeface="Archivo Black" panose="020B0A03020202020B04"/>
                <a:ea typeface="Archivo Black" panose="020B0A03020202020B04"/>
                <a:cs typeface="Archivo Black" panose="020B0A03020202020B04"/>
                <a:sym typeface="Archivo Black" panose="020B0A03020202020B04"/>
              </a:rPr>
              <a:t>Static structural analysis is a type of FEA in ANSYS used to determine how a </a:t>
            </a:r>
            <a:endParaRPr lang="en-US" altLang="en-US" sz="2000">
              <a:solidFill>
                <a:schemeClr val="bg2"/>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20000"/>
              </a:lnSpc>
              <a:spcBef>
                <a:spcPts val="0"/>
              </a:spcBef>
              <a:spcAft>
                <a:spcPts val="0"/>
              </a:spcAft>
              <a:buNone/>
            </a:pPr>
            <a:r>
              <a:rPr lang="en-US" altLang="en-US" sz="2000">
                <a:solidFill>
                  <a:schemeClr val="bg2"/>
                </a:solidFill>
                <a:latin typeface="Archivo Black" panose="020B0A03020202020B04"/>
                <a:ea typeface="Archivo Black" panose="020B0A03020202020B04"/>
                <a:cs typeface="Archivo Black" panose="020B0A03020202020B04"/>
                <a:sym typeface="Archivo Black" panose="020B0A03020202020B04"/>
              </a:rPr>
              <a:t>structure behaves under a load that do change with time.</a:t>
            </a:r>
            <a:endParaRPr lang="en-US" altLang="en-US" sz="2000">
              <a:solidFill>
                <a:schemeClr val="bg2"/>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20000"/>
              </a:lnSpc>
              <a:spcBef>
                <a:spcPts val="0"/>
              </a:spcBef>
              <a:spcAft>
                <a:spcPts val="0"/>
              </a:spcAft>
              <a:buNone/>
            </a:pPr>
            <a:endParaRPr lang="en-US" sz="1200">
              <a:solidFill>
                <a:srgbClr val="000000"/>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20000"/>
              </a:lnSpc>
              <a:spcBef>
                <a:spcPts val="0"/>
              </a:spcBef>
              <a:spcAft>
                <a:spcPts val="0"/>
              </a:spcAft>
              <a:buNone/>
            </a:pPr>
            <a:endParaRPr lang="en-US" sz="1200">
              <a:solidFill>
                <a:srgbClr val="000000"/>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20000"/>
              </a:lnSpc>
              <a:spcBef>
                <a:spcPts val="0"/>
              </a:spcBef>
              <a:spcAft>
                <a:spcPts val="0"/>
              </a:spcAft>
              <a:buNone/>
            </a:pPr>
            <a:endParaRPr lang="en-US" sz="1200">
              <a:solidFill>
                <a:srgbClr val="000000"/>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20000"/>
              </a:lnSpc>
              <a:spcBef>
                <a:spcPts val="0"/>
              </a:spcBef>
              <a:spcAft>
                <a:spcPts val="0"/>
              </a:spcAft>
              <a:buNone/>
            </a:pPr>
            <a:endParaRPr lang="en-US" sz="2000">
              <a:solidFill>
                <a:srgbClr val="000000"/>
              </a:solidFill>
              <a:latin typeface="Archivo Black" panose="020B0A03020202020B04"/>
              <a:ea typeface="Archivo Black" panose="020B0A03020202020B04"/>
              <a:cs typeface="Archivo Black" panose="020B0A03020202020B04"/>
              <a:sym typeface="Archivo Black" panose="020B0A03020202020B04"/>
            </a:endParaRPr>
          </a:p>
        </p:txBody>
      </p:sp>
      <p:cxnSp>
        <p:nvCxnSpPr>
          <p:cNvPr id="460" name="Google Shape;460;p25"/>
          <p:cNvCxnSpPr/>
          <p:nvPr/>
        </p:nvCxnSpPr>
        <p:spPr>
          <a:xfrm rot="10800000">
            <a:off x="-21245" y="2509593"/>
            <a:ext cx="18309245" cy="0"/>
          </a:xfrm>
          <a:prstGeom prst="straightConnector1">
            <a:avLst/>
          </a:prstGeom>
          <a:noFill/>
          <a:ln w="76200" cap="flat" cmpd="sng">
            <a:solidFill>
              <a:srgbClr val="000000"/>
            </a:solidFill>
            <a:prstDash val="solid"/>
            <a:round/>
            <a:headEnd type="diamond" w="lg" len="lg"/>
            <a:tailEnd type="diamond"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9"/>
                                        </p:tgtEl>
                                        <p:attrNameLst>
                                          <p:attrName>style.visibility</p:attrName>
                                        </p:attrNameLst>
                                      </p:cBhvr>
                                      <p:to>
                                        <p:strVal val="visible"/>
                                      </p:to>
                                    </p:set>
                                    <p:animEffect transition="in" filter="fade">
                                      <p:cBhvr>
                                        <p:cTn id="7" dur="500"/>
                                        <p:tgtEl>
                                          <p:spTgt spid="459"/>
                                        </p:tgtEl>
                                      </p:cBhvr>
                                    </p:animEffect>
                                  </p:childTnLst>
                                </p:cTn>
                              </p:par>
                              <p:par>
                                <p:cTn id="8" presetID="10" presetClass="entr" presetSubtype="0" fill="hold" nodeType="withEffect">
                                  <p:stCondLst>
                                    <p:cond delay="0"/>
                                  </p:stCondLst>
                                  <p:childTnLst>
                                    <p:set>
                                      <p:cBhvr>
                                        <p:cTn id="9" dur="1" fill="hold">
                                          <p:stCondLst>
                                            <p:cond delay="0"/>
                                          </p:stCondLst>
                                        </p:cTn>
                                        <p:tgtEl>
                                          <p:spTgt spid="436"/>
                                        </p:tgtEl>
                                        <p:attrNameLst>
                                          <p:attrName>style.visibility</p:attrName>
                                        </p:attrNameLst>
                                      </p:cBhvr>
                                      <p:to>
                                        <p:strVal val="visible"/>
                                      </p:to>
                                    </p:set>
                                    <p:animEffect transition="in" filter="fade">
                                      <p:cBhvr>
                                        <p:cTn id="10" dur="500"/>
                                        <p:tgtEl>
                                          <p:spTgt spid="43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37"/>
                                        </p:tgtEl>
                                        <p:attrNameLst>
                                          <p:attrName>style.visibility</p:attrName>
                                        </p:attrNameLst>
                                      </p:cBhvr>
                                      <p:to>
                                        <p:strVal val="visible"/>
                                      </p:to>
                                    </p:set>
                                    <p:animEffect transition="in" filter="fade">
                                      <p:cBhvr>
                                        <p:cTn id="14" dur="5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712" name="Shape 712"/>
        <p:cNvGrpSpPr/>
        <p:nvPr/>
      </p:nvGrpSpPr>
      <p:grpSpPr>
        <a:xfrm>
          <a:off x="0" y="0"/>
          <a:ext cx="0" cy="0"/>
          <a:chOff x="0" y="0"/>
          <a:chExt cx="0" cy="0"/>
        </a:xfrm>
      </p:grpSpPr>
      <p:cxnSp>
        <p:nvCxnSpPr>
          <p:cNvPr id="713" name="Google Shape;713;p36"/>
          <p:cNvCxnSpPr/>
          <p:nvPr/>
        </p:nvCxnSpPr>
        <p:spPr>
          <a:xfrm rot="10800000">
            <a:off x="457261" y="3531870"/>
            <a:ext cx="4466484" cy="0"/>
          </a:xfrm>
          <a:prstGeom prst="straightConnector1">
            <a:avLst/>
          </a:prstGeom>
          <a:noFill/>
          <a:ln w="76200" cap="flat" cmpd="sng">
            <a:solidFill>
              <a:srgbClr val="000000"/>
            </a:solidFill>
            <a:prstDash val="solid"/>
            <a:round/>
            <a:headEnd type="none" w="lg" len="lg"/>
            <a:tailEnd type="none" w="lg" len="lg"/>
          </a:ln>
        </p:spPr>
      </p:cxnSp>
      <p:cxnSp>
        <p:nvCxnSpPr>
          <p:cNvPr id="714" name="Google Shape;714;p36"/>
          <p:cNvCxnSpPr/>
          <p:nvPr/>
        </p:nvCxnSpPr>
        <p:spPr>
          <a:xfrm rot="10800000">
            <a:off x="4832725" y="3531870"/>
            <a:ext cx="4466484" cy="0"/>
          </a:xfrm>
          <a:prstGeom prst="straightConnector1">
            <a:avLst/>
          </a:prstGeom>
          <a:noFill/>
          <a:ln w="76200" cap="flat" cmpd="sng">
            <a:solidFill>
              <a:srgbClr val="000000"/>
            </a:solidFill>
            <a:prstDash val="solid"/>
            <a:round/>
            <a:headEnd type="none" w="lg" len="lg"/>
            <a:tailEnd type="diamond" w="lg" len="lg"/>
          </a:ln>
        </p:spPr>
      </p:cxnSp>
      <p:cxnSp>
        <p:nvCxnSpPr>
          <p:cNvPr id="715" name="Google Shape;715;p36"/>
          <p:cNvCxnSpPr/>
          <p:nvPr/>
        </p:nvCxnSpPr>
        <p:spPr>
          <a:xfrm rot="10800000">
            <a:off x="8989638" y="3531870"/>
            <a:ext cx="4466484" cy="0"/>
          </a:xfrm>
          <a:prstGeom prst="straightConnector1">
            <a:avLst/>
          </a:prstGeom>
          <a:noFill/>
          <a:ln w="76200" cap="flat" cmpd="sng">
            <a:solidFill>
              <a:srgbClr val="000000"/>
            </a:solidFill>
            <a:prstDash val="solid"/>
            <a:round/>
            <a:headEnd type="none" w="lg" len="lg"/>
            <a:tailEnd type="none" w="lg" len="lg"/>
          </a:ln>
        </p:spPr>
      </p:cxnSp>
      <p:cxnSp>
        <p:nvCxnSpPr>
          <p:cNvPr id="716" name="Google Shape;716;p36"/>
          <p:cNvCxnSpPr/>
          <p:nvPr/>
        </p:nvCxnSpPr>
        <p:spPr>
          <a:xfrm rot="10800000">
            <a:off x="13189630" y="3531870"/>
            <a:ext cx="4466484" cy="0"/>
          </a:xfrm>
          <a:prstGeom prst="straightConnector1">
            <a:avLst/>
          </a:prstGeom>
          <a:noFill/>
          <a:ln w="76200" cap="flat" cmpd="sng">
            <a:solidFill>
              <a:srgbClr val="000000"/>
            </a:solidFill>
            <a:prstDash val="solid"/>
            <a:round/>
            <a:headEnd type="none" w="lg" len="lg"/>
            <a:tailEnd type="none" w="lg" len="lg"/>
          </a:ln>
        </p:spPr>
      </p:cxnSp>
      <p:grpSp>
        <p:nvGrpSpPr>
          <p:cNvPr id="717" name="Google Shape;717;p36"/>
          <p:cNvGrpSpPr/>
          <p:nvPr/>
        </p:nvGrpSpPr>
        <p:grpSpPr>
          <a:xfrm>
            <a:off x="0" y="9111633"/>
            <a:ext cx="18743827" cy="1185861"/>
            <a:chOff x="0" y="0"/>
            <a:chExt cx="24991768" cy="1581148"/>
          </a:xfrm>
        </p:grpSpPr>
        <p:grpSp>
          <p:nvGrpSpPr>
            <p:cNvPr id="718" name="Google Shape;718;p36"/>
            <p:cNvGrpSpPr/>
            <p:nvPr/>
          </p:nvGrpSpPr>
          <p:grpSpPr>
            <a:xfrm rot="10800000">
              <a:off x="0" y="0"/>
              <a:ext cx="1791036" cy="1581148"/>
              <a:chOff x="0" y="-6350"/>
              <a:chExt cx="812800" cy="717550"/>
            </a:xfrm>
          </p:grpSpPr>
          <p:sp>
            <p:nvSpPr>
              <p:cNvPr id="719" name="Google Shape;719;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1649FF"/>
              </a:solidFill>
              <a:ln>
                <a:noFill/>
              </a:ln>
            </p:spPr>
          </p:sp>
          <p:sp>
            <p:nvSpPr>
              <p:cNvPr id="720" name="Google Shape;720;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21" name="Google Shape;721;p36"/>
            <p:cNvGrpSpPr/>
            <p:nvPr/>
          </p:nvGrpSpPr>
          <p:grpSpPr>
            <a:xfrm rot="10800000">
              <a:off x="5373108" y="0"/>
              <a:ext cx="1791036" cy="1581148"/>
              <a:chOff x="0" y="-6350"/>
              <a:chExt cx="812800" cy="717550"/>
            </a:xfrm>
          </p:grpSpPr>
          <p:sp>
            <p:nvSpPr>
              <p:cNvPr id="722" name="Google Shape;722;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1649FF"/>
              </a:solidFill>
              <a:ln>
                <a:noFill/>
              </a:ln>
            </p:spPr>
          </p:sp>
          <p:sp>
            <p:nvSpPr>
              <p:cNvPr id="723" name="Google Shape;723;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24" name="Google Shape;724;p36"/>
            <p:cNvGrpSpPr/>
            <p:nvPr/>
          </p:nvGrpSpPr>
          <p:grpSpPr>
            <a:xfrm rot="10800000">
              <a:off x="10745880" y="0"/>
              <a:ext cx="1791036" cy="1581148"/>
              <a:chOff x="0" y="-6350"/>
              <a:chExt cx="812800" cy="717550"/>
            </a:xfrm>
          </p:grpSpPr>
          <p:sp>
            <p:nvSpPr>
              <p:cNvPr id="725" name="Google Shape;725;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1649FF"/>
              </a:solidFill>
              <a:ln>
                <a:noFill/>
              </a:ln>
            </p:spPr>
          </p:sp>
          <p:sp>
            <p:nvSpPr>
              <p:cNvPr id="726" name="Google Shape;726;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27" name="Google Shape;727;p36"/>
            <p:cNvGrpSpPr/>
            <p:nvPr/>
          </p:nvGrpSpPr>
          <p:grpSpPr>
            <a:xfrm rot="10800000">
              <a:off x="16075024" y="0"/>
              <a:ext cx="1791036" cy="1581148"/>
              <a:chOff x="0" y="-6350"/>
              <a:chExt cx="812800" cy="717550"/>
            </a:xfrm>
          </p:grpSpPr>
          <p:sp>
            <p:nvSpPr>
              <p:cNvPr id="728" name="Google Shape;728;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1649FF"/>
              </a:solidFill>
              <a:ln>
                <a:noFill/>
              </a:ln>
            </p:spPr>
          </p:sp>
          <p:sp>
            <p:nvSpPr>
              <p:cNvPr id="729" name="Google Shape;729;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30" name="Google Shape;730;p36"/>
            <p:cNvGrpSpPr/>
            <p:nvPr/>
          </p:nvGrpSpPr>
          <p:grpSpPr>
            <a:xfrm rot="10800000">
              <a:off x="21409696" y="0"/>
              <a:ext cx="1791036" cy="1581148"/>
              <a:chOff x="0" y="-6350"/>
              <a:chExt cx="812800" cy="717550"/>
            </a:xfrm>
          </p:grpSpPr>
          <p:sp>
            <p:nvSpPr>
              <p:cNvPr id="731" name="Google Shape;731;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1649FF"/>
              </a:solidFill>
              <a:ln>
                <a:noFill/>
              </a:ln>
            </p:spPr>
          </p:sp>
          <p:sp>
            <p:nvSpPr>
              <p:cNvPr id="732" name="Google Shape;732;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33" name="Google Shape;733;p36"/>
            <p:cNvGrpSpPr/>
            <p:nvPr/>
          </p:nvGrpSpPr>
          <p:grpSpPr>
            <a:xfrm rot="10800000">
              <a:off x="1791036" y="0"/>
              <a:ext cx="1791036" cy="1581148"/>
              <a:chOff x="0" y="-6350"/>
              <a:chExt cx="812800" cy="717550"/>
            </a:xfrm>
          </p:grpSpPr>
          <p:sp>
            <p:nvSpPr>
              <p:cNvPr id="734" name="Google Shape;734;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000000"/>
              </a:solidFill>
              <a:ln>
                <a:noFill/>
              </a:ln>
            </p:spPr>
          </p:sp>
          <p:sp>
            <p:nvSpPr>
              <p:cNvPr id="735" name="Google Shape;735;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36" name="Google Shape;736;p36"/>
            <p:cNvGrpSpPr/>
            <p:nvPr/>
          </p:nvGrpSpPr>
          <p:grpSpPr>
            <a:xfrm rot="10800000">
              <a:off x="7164144" y="0"/>
              <a:ext cx="1791036" cy="1581148"/>
              <a:chOff x="0" y="-6350"/>
              <a:chExt cx="812800" cy="717550"/>
            </a:xfrm>
          </p:grpSpPr>
          <p:sp>
            <p:nvSpPr>
              <p:cNvPr id="737" name="Google Shape;737;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000000"/>
              </a:solidFill>
              <a:ln>
                <a:noFill/>
              </a:ln>
            </p:spPr>
          </p:sp>
          <p:sp>
            <p:nvSpPr>
              <p:cNvPr id="738" name="Google Shape;738;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39" name="Google Shape;739;p36"/>
            <p:cNvGrpSpPr/>
            <p:nvPr/>
          </p:nvGrpSpPr>
          <p:grpSpPr>
            <a:xfrm rot="10800000">
              <a:off x="12536915" y="0"/>
              <a:ext cx="1791036" cy="1581148"/>
              <a:chOff x="0" y="-6350"/>
              <a:chExt cx="812800" cy="717550"/>
            </a:xfrm>
          </p:grpSpPr>
          <p:sp>
            <p:nvSpPr>
              <p:cNvPr id="740" name="Google Shape;740;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000000"/>
              </a:solidFill>
              <a:ln>
                <a:noFill/>
              </a:ln>
            </p:spPr>
          </p:sp>
          <p:sp>
            <p:nvSpPr>
              <p:cNvPr id="741" name="Google Shape;741;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42" name="Google Shape;742;p36"/>
            <p:cNvGrpSpPr/>
            <p:nvPr/>
          </p:nvGrpSpPr>
          <p:grpSpPr>
            <a:xfrm rot="10800000">
              <a:off x="17866060" y="0"/>
              <a:ext cx="1791036" cy="1581148"/>
              <a:chOff x="0" y="-6350"/>
              <a:chExt cx="812800" cy="717550"/>
            </a:xfrm>
          </p:grpSpPr>
          <p:sp>
            <p:nvSpPr>
              <p:cNvPr id="743" name="Google Shape;743;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000000"/>
              </a:solidFill>
              <a:ln>
                <a:noFill/>
              </a:ln>
            </p:spPr>
          </p:sp>
          <p:sp>
            <p:nvSpPr>
              <p:cNvPr id="744" name="Google Shape;744;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45" name="Google Shape;745;p36"/>
            <p:cNvGrpSpPr/>
            <p:nvPr/>
          </p:nvGrpSpPr>
          <p:grpSpPr>
            <a:xfrm rot="10800000">
              <a:off x="23200732" y="0"/>
              <a:ext cx="1791036" cy="1581148"/>
              <a:chOff x="0" y="-6350"/>
              <a:chExt cx="812800" cy="717550"/>
            </a:xfrm>
          </p:grpSpPr>
          <p:sp>
            <p:nvSpPr>
              <p:cNvPr id="746" name="Google Shape;746;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000000"/>
              </a:solidFill>
              <a:ln>
                <a:noFill/>
              </a:ln>
            </p:spPr>
          </p:sp>
          <p:sp>
            <p:nvSpPr>
              <p:cNvPr id="747" name="Google Shape;747;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48" name="Google Shape;748;p36"/>
            <p:cNvGrpSpPr/>
            <p:nvPr/>
          </p:nvGrpSpPr>
          <p:grpSpPr>
            <a:xfrm rot="10800000">
              <a:off x="3582072" y="0"/>
              <a:ext cx="1791036" cy="1581148"/>
              <a:chOff x="0" y="-6350"/>
              <a:chExt cx="812800" cy="717550"/>
            </a:xfrm>
          </p:grpSpPr>
          <p:sp>
            <p:nvSpPr>
              <p:cNvPr id="749" name="Google Shape;749;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FFFFFF"/>
              </a:solidFill>
              <a:ln>
                <a:noFill/>
              </a:ln>
            </p:spPr>
          </p:sp>
          <p:sp>
            <p:nvSpPr>
              <p:cNvPr id="750" name="Google Shape;750;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51" name="Google Shape;751;p36"/>
            <p:cNvGrpSpPr/>
            <p:nvPr/>
          </p:nvGrpSpPr>
          <p:grpSpPr>
            <a:xfrm rot="10800000">
              <a:off x="8955180" y="0"/>
              <a:ext cx="1791036" cy="1581148"/>
              <a:chOff x="0" y="-6350"/>
              <a:chExt cx="812800" cy="717550"/>
            </a:xfrm>
          </p:grpSpPr>
          <p:sp>
            <p:nvSpPr>
              <p:cNvPr id="752" name="Google Shape;752;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FFFFFF"/>
              </a:solidFill>
              <a:ln>
                <a:noFill/>
              </a:ln>
            </p:spPr>
          </p:sp>
          <p:sp>
            <p:nvSpPr>
              <p:cNvPr id="753" name="Google Shape;753;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54" name="Google Shape;754;p36"/>
            <p:cNvGrpSpPr/>
            <p:nvPr/>
          </p:nvGrpSpPr>
          <p:grpSpPr>
            <a:xfrm rot="10800000">
              <a:off x="14327951" y="0"/>
              <a:ext cx="1791036" cy="1581148"/>
              <a:chOff x="0" y="-6350"/>
              <a:chExt cx="812800" cy="717550"/>
            </a:xfrm>
          </p:grpSpPr>
          <p:sp>
            <p:nvSpPr>
              <p:cNvPr id="755" name="Google Shape;755;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FFFFFF"/>
              </a:solidFill>
              <a:ln>
                <a:noFill/>
              </a:ln>
            </p:spPr>
          </p:sp>
          <p:sp>
            <p:nvSpPr>
              <p:cNvPr id="756" name="Google Shape;756;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57" name="Google Shape;757;p36"/>
            <p:cNvGrpSpPr/>
            <p:nvPr/>
          </p:nvGrpSpPr>
          <p:grpSpPr>
            <a:xfrm rot="10800000">
              <a:off x="19657096" y="0"/>
              <a:ext cx="1791036" cy="1581148"/>
              <a:chOff x="0" y="-6350"/>
              <a:chExt cx="812800" cy="717550"/>
            </a:xfrm>
          </p:grpSpPr>
          <p:sp>
            <p:nvSpPr>
              <p:cNvPr id="758" name="Google Shape;758;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FFFFFF"/>
              </a:solidFill>
              <a:ln>
                <a:noFill/>
              </a:ln>
            </p:spPr>
          </p:sp>
          <p:sp>
            <p:nvSpPr>
              <p:cNvPr id="759" name="Google Shape;759;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grpSp>
        <p:nvGrpSpPr>
          <p:cNvPr id="760" name="Google Shape;760;p36"/>
          <p:cNvGrpSpPr/>
          <p:nvPr/>
        </p:nvGrpSpPr>
        <p:grpSpPr>
          <a:xfrm>
            <a:off x="304800" y="2971811"/>
            <a:ext cx="975848" cy="853867"/>
            <a:chOff x="0" y="0"/>
            <a:chExt cx="812800" cy="711200"/>
          </a:xfrm>
        </p:grpSpPr>
        <p:sp>
          <p:nvSpPr>
            <p:cNvPr id="761" name="Google Shape;761;p36"/>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49FF"/>
            </a:solidFill>
            <a:ln>
              <a:noFill/>
            </a:ln>
          </p:spPr>
        </p:sp>
        <p:sp>
          <p:nvSpPr>
            <p:cNvPr id="762" name="Google Shape;762;p36"/>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63" name="Google Shape;763;p36"/>
          <p:cNvGrpSpPr/>
          <p:nvPr/>
        </p:nvGrpSpPr>
        <p:grpSpPr>
          <a:xfrm>
            <a:off x="4549775" y="2973081"/>
            <a:ext cx="975848" cy="853867"/>
            <a:chOff x="0" y="0"/>
            <a:chExt cx="812800" cy="711200"/>
          </a:xfrm>
        </p:grpSpPr>
        <p:sp>
          <p:nvSpPr>
            <p:cNvPr id="764" name="Google Shape;764;p36"/>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765" name="Google Shape;765;p36"/>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66" name="Google Shape;766;p36"/>
          <p:cNvGrpSpPr/>
          <p:nvPr/>
        </p:nvGrpSpPr>
        <p:grpSpPr>
          <a:xfrm>
            <a:off x="8656058" y="2971811"/>
            <a:ext cx="975885" cy="853899"/>
            <a:chOff x="0" y="0"/>
            <a:chExt cx="812800" cy="711200"/>
          </a:xfrm>
        </p:grpSpPr>
        <p:sp>
          <p:nvSpPr>
            <p:cNvPr id="767" name="Google Shape;767;p36"/>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49FF"/>
            </a:solidFill>
            <a:ln>
              <a:noFill/>
            </a:ln>
          </p:spPr>
        </p:sp>
        <p:sp>
          <p:nvSpPr>
            <p:cNvPr id="768" name="Google Shape;768;p36"/>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69" name="Google Shape;769;p36"/>
          <p:cNvGrpSpPr/>
          <p:nvPr/>
        </p:nvGrpSpPr>
        <p:grpSpPr>
          <a:xfrm>
            <a:off x="12801600" y="2972446"/>
            <a:ext cx="975885" cy="853899"/>
            <a:chOff x="0" y="0"/>
            <a:chExt cx="812800" cy="711200"/>
          </a:xfrm>
        </p:grpSpPr>
        <p:sp>
          <p:nvSpPr>
            <p:cNvPr id="770" name="Google Shape;770;p36"/>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771" name="Google Shape;771;p36"/>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72" name="Google Shape;772;p36"/>
          <p:cNvGrpSpPr/>
          <p:nvPr/>
        </p:nvGrpSpPr>
        <p:grpSpPr>
          <a:xfrm>
            <a:off x="17007315" y="2973716"/>
            <a:ext cx="975885" cy="853899"/>
            <a:chOff x="0" y="0"/>
            <a:chExt cx="812800" cy="711200"/>
          </a:xfrm>
        </p:grpSpPr>
        <p:sp>
          <p:nvSpPr>
            <p:cNvPr id="773" name="Google Shape;773;p36"/>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49FF"/>
            </a:solidFill>
            <a:ln>
              <a:noFill/>
            </a:ln>
          </p:spPr>
        </p:sp>
        <p:sp>
          <p:nvSpPr>
            <p:cNvPr id="774" name="Google Shape;774;p36"/>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775" name="Google Shape;775;p36"/>
          <p:cNvSpPr txBox="1"/>
          <p:nvPr/>
        </p:nvSpPr>
        <p:spPr>
          <a:xfrm>
            <a:off x="735330" y="1019175"/>
            <a:ext cx="13042483" cy="16617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a:solidFill>
                  <a:srgbClr val="000000"/>
                </a:solidFill>
                <a:latin typeface="Archivo Black" panose="020B0A03020202020B04"/>
                <a:ea typeface="Archivo Black" panose="020B0A03020202020B04"/>
                <a:cs typeface="Archivo Black" panose="020B0A03020202020B04"/>
                <a:sym typeface="Archivo Black" panose="020B0A03020202020B04"/>
              </a:rPr>
              <a:t>Procedure </a:t>
            </a:r>
            <a:endParaRPr lang="en-US" sz="9000">
              <a:solidFill>
                <a:srgbClr val="000000"/>
              </a:solidFill>
              <a:latin typeface="Archivo Black" panose="020B0A03020202020B04"/>
              <a:ea typeface="Archivo Black" panose="020B0A03020202020B04"/>
              <a:cs typeface="Archivo Black" panose="020B0A03020202020B04"/>
              <a:sym typeface="Archivo Black" panose="020B0A03020202020B04"/>
            </a:endParaRPr>
          </a:p>
        </p:txBody>
      </p:sp>
      <p:grpSp>
        <p:nvGrpSpPr>
          <p:cNvPr id="776" name="Google Shape;776;p36"/>
          <p:cNvGrpSpPr/>
          <p:nvPr/>
        </p:nvGrpSpPr>
        <p:grpSpPr>
          <a:xfrm>
            <a:off x="664845" y="4403090"/>
            <a:ext cx="3575050" cy="3158224"/>
            <a:chOff x="0" y="-9525"/>
            <a:chExt cx="4766818" cy="3127820"/>
          </a:xfrm>
        </p:grpSpPr>
        <p:sp>
          <p:nvSpPr>
            <p:cNvPr id="777" name="Google Shape;777;p36"/>
            <p:cNvSpPr txBox="1"/>
            <p:nvPr/>
          </p:nvSpPr>
          <p:spPr>
            <a:xfrm>
              <a:off x="0" y="-9525"/>
              <a:ext cx="4766818" cy="1452729"/>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2400" u="none">
                  <a:solidFill>
                    <a:srgbClr val="1649FF"/>
                  </a:solidFill>
                  <a:latin typeface="Archivo Black" panose="020B0A03020202020B04"/>
                  <a:ea typeface="Archivo Black" panose="020B0A03020202020B04"/>
                  <a:cs typeface="Archivo Black" panose="020B0A03020202020B04"/>
                  <a:sym typeface="Archivo Black" panose="020B0A03020202020B04"/>
                </a:rPr>
                <a:t>selecting transient strucutral from </a:t>
              </a:r>
              <a:r>
                <a:rPr lang="en-US" altLang="en-US" sz="2400" u="none">
                  <a:solidFill>
                    <a:srgbClr val="1649FF"/>
                  </a:solidFill>
                  <a:latin typeface="Archivo Black" panose="020B0A03020202020B04"/>
                  <a:ea typeface="Archivo Black" panose="020B0A03020202020B04"/>
                  <a:cs typeface="Archivo Black" panose="020B0A03020202020B04"/>
                  <a:sym typeface="Archivo Black" panose="020B0A03020202020B04"/>
                </a:rPr>
                <a:t>ANSYS Workbench Project Schematic</a:t>
              </a:r>
              <a:endParaRPr lang="en-US" altLang="en-US" sz="2400" u="none">
                <a:solidFill>
                  <a:srgbClr val="1649FF"/>
                </a:solidFill>
                <a:latin typeface="Archivo Black" panose="020B0A03020202020B04"/>
                <a:ea typeface="Archivo Black" panose="020B0A03020202020B04"/>
                <a:cs typeface="Archivo Black" panose="020B0A03020202020B04"/>
                <a:sym typeface="Archivo Black" panose="020B0A03020202020B04"/>
              </a:endParaRPr>
            </a:p>
          </p:txBody>
        </p:sp>
        <p:sp>
          <p:nvSpPr>
            <p:cNvPr id="778" name="Google Shape;778;p36"/>
            <p:cNvSpPr txBox="1"/>
            <p:nvPr/>
          </p:nvSpPr>
          <p:spPr>
            <a:xfrm>
              <a:off x="0" y="1583182"/>
              <a:ext cx="4486566" cy="153511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lang="en-US" sz="2400" u="none">
                <a:solidFill>
                  <a:srgbClr val="000000"/>
                </a:solidFill>
                <a:latin typeface="Roboto" panose="02000000000000000000"/>
                <a:ea typeface="Roboto" panose="02000000000000000000"/>
                <a:cs typeface="Roboto" panose="02000000000000000000"/>
                <a:sym typeface="Roboto" panose="02000000000000000000"/>
              </a:endParaRPr>
            </a:p>
            <a:p>
              <a:pPr marL="0" marR="0" lvl="0" indent="0" algn="l" rtl="0">
                <a:lnSpc>
                  <a:spcPct val="140000"/>
                </a:lnSpc>
                <a:spcBef>
                  <a:spcPts val="0"/>
                </a:spcBef>
                <a:spcAft>
                  <a:spcPts val="0"/>
                </a:spcAft>
                <a:buNone/>
              </a:pPr>
              <a:r>
                <a:rPr lang="en-US" sz="2400" u="none">
                  <a:solidFill>
                    <a:srgbClr val="000000"/>
                  </a:solidFill>
                  <a:latin typeface="Roboto" panose="02000000000000000000"/>
                  <a:ea typeface="Roboto" panose="02000000000000000000"/>
                  <a:cs typeface="Roboto" panose="02000000000000000000"/>
                  <a:sym typeface="Roboto" panose="02000000000000000000"/>
                </a:rPr>
                <a:t>Defining what sort of analysis to do.</a:t>
              </a:r>
              <a:endParaRPr lang="en-US" sz="2400" u="none">
                <a:solidFill>
                  <a:srgbClr val="000000"/>
                </a:solidFill>
                <a:latin typeface="Roboto" panose="02000000000000000000"/>
                <a:ea typeface="Roboto" panose="02000000000000000000"/>
                <a:cs typeface="Roboto" panose="02000000000000000000"/>
                <a:sym typeface="Roboto" panose="02000000000000000000"/>
              </a:endParaRPr>
            </a:p>
          </p:txBody>
        </p:sp>
      </p:grpSp>
      <p:grpSp>
        <p:nvGrpSpPr>
          <p:cNvPr id="779" name="Google Shape;779;p36"/>
          <p:cNvGrpSpPr/>
          <p:nvPr/>
        </p:nvGrpSpPr>
        <p:grpSpPr>
          <a:xfrm>
            <a:off x="8901430" y="4561840"/>
            <a:ext cx="3364865" cy="3322954"/>
            <a:chOff x="0" y="-9525"/>
            <a:chExt cx="4486566" cy="2619999"/>
          </a:xfrm>
        </p:grpSpPr>
        <p:sp>
          <p:nvSpPr>
            <p:cNvPr id="780" name="Google Shape;780;p36"/>
            <p:cNvSpPr txBox="1"/>
            <p:nvPr/>
          </p:nvSpPr>
          <p:spPr>
            <a:xfrm>
              <a:off x="0" y="-9525"/>
              <a:ext cx="4486566" cy="261999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u="none">
                  <a:solidFill>
                    <a:srgbClr val="000000"/>
                  </a:solidFill>
                  <a:latin typeface="Archivo Black" panose="020B0A03020202020B04"/>
                  <a:ea typeface="Archivo Black" panose="020B0A03020202020B04"/>
                  <a:cs typeface="Archivo Black" panose="020B0A03020202020B04"/>
                  <a:sym typeface="Archivo Black" panose="020B0A03020202020B04"/>
                </a:rPr>
                <a:t>Defining time increment</a:t>
              </a:r>
              <a:endParaRPr lang="en-US" sz="2000" u="none">
                <a:solidFill>
                  <a:srgbClr val="000000"/>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20000"/>
                </a:lnSpc>
                <a:spcBef>
                  <a:spcPts val="0"/>
                </a:spcBef>
                <a:spcAft>
                  <a:spcPts val="0"/>
                </a:spcAft>
                <a:buNone/>
              </a:pPr>
              <a:endParaRPr lang="en-US" sz="2000" u="none">
                <a:solidFill>
                  <a:srgbClr val="000000"/>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20000"/>
                </a:lnSpc>
                <a:spcBef>
                  <a:spcPts val="0"/>
                </a:spcBef>
                <a:spcAft>
                  <a:spcPts val="0"/>
                </a:spcAft>
                <a:buNone/>
              </a:pPr>
              <a:r>
                <a:rPr lang="en-US" sz="2400">
                  <a:latin typeface="Roboto" panose="02000000000000000000"/>
                  <a:ea typeface="Roboto" panose="02000000000000000000"/>
                  <a:cs typeface="Roboto" panose="02000000000000000000"/>
                  <a:sym typeface="Roboto" panose="02000000000000000000"/>
                </a:rPr>
                <a:t>Number of steps and time  increment of each step were defined. </a:t>
              </a:r>
              <a:endParaRPr lang="en-US" sz="2400">
                <a:solidFill>
                  <a:srgbClr val="000000"/>
                </a:solidFill>
                <a:latin typeface="Roboto" panose="02000000000000000000"/>
                <a:ea typeface="Roboto" panose="02000000000000000000"/>
                <a:cs typeface="Roboto" panose="02000000000000000000"/>
                <a:sym typeface="Roboto" panose="02000000000000000000"/>
              </a:endParaRPr>
            </a:p>
            <a:p>
              <a:pPr marL="0" marR="0" lvl="0" indent="0" algn="l" rtl="0">
                <a:lnSpc>
                  <a:spcPct val="120000"/>
                </a:lnSpc>
                <a:spcBef>
                  <a:spcPts val="0"/>
                </a:spcBef>
                <a:spcAft>
                  <a:spcPts val="0"/>
                </a:spcAft>
                <a:buNone/>
              </a:pPr>
              <a:endParaRPr lang="en-US" sz="2000" u="none">
                <a:solidFill>
                  <a:srgbClr val="000000"/>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20000"/>
                </a:lnSpc>
                <a:spcBef>
                  <a:spcPts val="0"/>
                </a:spcBef>
                <a:spcAft>
                  <a:spcPts val="0"/>
                </a:spcAft>
                <a:buNone/>
              </a:pPr>
              <a:endParaRPr lang="en-US" sz="2000" u="none">
                <a:solidFill>
                  <a:srgbClr val="000000"/>
                </a:solidFill>
                <a:latin typeface="Archivo Black" panose="020B0A03020202020B04"/>
                <a:ea typeface="Archivo Black" panose="020B0A03020202020B04"/>
                <a:cs typeface="Archivo Black" panose="020B0A03020202020B04"/>
                <a:sym typeface="Archivo Black" panose="020B0A03020202020B04"/>
              </a:endParaRPr>
            </a:p>
          </p:txBody>
        </p:sp>
        <p:sp>
          <p:nvSpPr>
            <p:cNvPr id="781" name="Google Shape;781;p36"/>
            <p:cNvSpPr txBox="1"/>
            <p:nvPr/>
          </p:nvSpPr>
          <p:spPr>
            <a:xfrm>
              <a:off x="0" y="1583182"/>
              <a:ext cx="4486566" cy="68834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lang="en-US" sz="2400">
                <a:solidFill>
                  <a:srgbClr val="000000"/>
                </a:solidFill>
                <a:latin typeface="Roboto" panose="02000000000000000000"/>
                <a:ea typeface="Roboto" panose="02000000000000000000"/>
                <a:cs typeface="Roboto" panose="02000000000000000000"/>
                <a:sym typeface="Roboto" panose="02000000000000000000"/>
              </a:endParaRPr>
            </a:p>
          </p:txBody>
        </p:sp>
      </p:grpSp>
      <p:grpSp>
        <p:nvGrpSpPr>
          <p:cNvPr id="782" name="Google Shape;782;p36"/>
          <p:cNvGrpSpPr/>
          <p:nvPr/>
        </p:nvGrpSpPr>
        <p:grpSpPr>
          <a:xfrm>
            <a:off x="13155975" y="4709636"/>
            <a:ext cx="3365507" cy="2744565"/>
            <a:chOff x="0" y="-9525"/>
            <a:chExt cx="4487342" cy="3659420"/>
          </a:xfrm>
        </p:grpSpPr>
        <p:sp>
          <p:nvSpPr>
            <p:cNvPr id="783" name="Google Shape;783;p36"/>
            <p:cNvSpPr txBox="1"/>
            <p:nvPr/>
          </p:nvSpPr>
          <p:spPr>
            <a:xfrm>
              <a:off x="0" y="-9525"/>
              <a:ext cx="4486566" cy="1181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u="none">
                  <a:solidFill>
                    <a:srgbClr val="000000"/>
                  </a:solidFill>
                  <a:latin typeface="Archivo Black" panose="020B0A03020202020B04"/>
                  <a:ea typeface="Archivo Black" panose="020B0A03020202020B04"/>
                  <a:cs typeface="Archivo Black" panose="020B0A03020202020B04"/>
                  <a:sym typeface="Archivo Black" panose="020B0A03020202020B04"/>
                </a:rPr>
                <a:t>conducting simulation</a:t>
              </a:r>
              <a:endParaRPr lang="en-US" sz="2400" u="none">
                <a:solidFill>
                  <a:srgbClr val="000000"/>
                </a:solidFill>
                <a:latin typeface="Archivo Black" panose="020B0A03020202020B04"/>
                <a:ea typeface="Archivo Black" panose="020B0A03020202020B04"/>
                <a:cs typeface="Archivo Black" panose="020B0A03020202020B04"/>
                <a:sym typeface="Archivo Black" panose="020B0A03020202020B04"/>
              </a:endParaRPr>
            </a:p>
          </p:txBody>
        </p:sp>
        <p:sp>
          <p:nvSpPr>
            <p:cNvPr id="784" name="Google Shape;784;p36"/>
            <p:cNvSpPr txBox="1"/>
            <p:nvPr/>
          </p:nvSpPr>
          <p:spPr>
            <a:xfrm>
              <a:off x="776" y="1583182"/>
              <a:ext cx="4486566" cy="206671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a:solidFill>
                    <a:srgbClr val="000000"/>
                  </a:solidFill>
                  <a:latin typeface="Roboto" panose="02000000000000000000"/>
                  <a:ea typeface="Roboto" panose="02000000000000000000"/>
                  <a:cs typeface="Roboto" panose="02000000000000000000"/>
                  <a:sym typeface="Roboto" panose="02000000000000000000"/>
                </a:rPr>
                <a:t>Conducted stress and strain simulation based on different mesh sizes</a:t>
              </a:r>
              <a:endParaRPr lang="en-US" sz="2400">
                <a:solidFill>
                  <a:srgbClr val="000000"/>
                </a:solidFill>
                <a:latin typeface="Roboto" panose="02000000000000000000"/>
                <a:ea typeface="Roboto" panose="02000000000000000000"/>
                <a:cs typeface="Roboto" panose="02000000000000000000"/>
                <a:sym typeface="Roboto" panose="02000000000000000000"/>
              </a:endParaRPr>
            </a:p>
          </p:txBody>
        </p:sp>
      </p:grpSp>
      <p:grpSp>
        <p:nvGrpSpPr>
          <p:cNvPr id="785" name="Google Shape;785;p36"/>
          <p:cNvGrpSpPr/>
          <p:nvPr/>
        </p:nvGrpSpPr>
        <p:grpSpPr>
          <a:xfrm>
            <a:off x="4923790" y="4561840"/>
            <a:ext cx="3365500" cy="3395751"/>
            <a:chOff x="0" y="-649250"/>
            <a:chExt cx="4486954" cy="3582221"/>
          </a:xfrm>
        </p:grpSpPr>
        <p:sp>
          <p:nvSpPr>
            <p:cNvPr id="786" name="Google Shape;786;p36"/>
            <p:cNvSpPr txBox="1"/>
            <p:nvPr/>
          </p:nvSpPr>
          <p:spPr>
            <a:xfrm>
              <a:off x="0" y="-649250"/>
              <a:ext cx="4486566" cy="140203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u="none">
                  <a:solidFill>
                    <a:srgbClr val="1649FF"/>
                  </a:solidFill>
                  <a:latin typeface="Archivo Black" panose="020B0A03020202020B04"/>
                  <a:ea typeface="Archivo Black" panose="020B0A03020202020B04"/>
                  <a:cs typeface="Archivo Black" panose="020B0A03020202020B04"/>
                  <a:sym typeface="Archivo Black" panose="020B0A03020202020B04"/>
                </a:rPr>
                <a:t>Linking geometry with static structural</a:t>
              </a:r>
              <a:endParaRPr lang="en-US" sz="2400" u="none">
                <a:solidFill>
                  <a:srgbClr val="1649FF"/>
                </a:solidFill>
                <a:latin typeface="Archivo Black" panose="020B0A03020202020B04"/>
                <a:ea typeface="Archivo Black" panose="020B0A03020202020B04"/>
                <a:cs typeface="Archivo Black" panose="020B0A03020202020B04"/>
                <a:sym typeface="Archivo Black" panose="020B0A03020202020B04"/>
              </a:endParaRPr>
            </a:p>
          </p:txBody>
        </p:sp>
        <p:sp>
          <p:nvSpPr>
            <p:cNvPr id="787" name="Google Shape;787;p36"/>
            <p:cNvSpPr txBox="1"/>
            <p:nvPr/>
          </p:nvSpPr>
          <p:spPr>
            <a:xfrm>
              <a:off x="388" y="752545"/>
              <a:ext cx="4486566" cy="218042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a:solidFill>
                    <a:srgbClr val="000000"/>
                  </a:solidFill>
                  <a:latin typeface="Roboto" panose="02000000000000000000"/>
                  <a:ea typeface="Roboto" panose="02000000000000000000"/>
                  <a:cs typeface="Roboto" panose="02000000000000000000"/>
                  <a:sym typeface="Roboto" panose="02000000000000000000"/>
                </a:rPr>
                <a:t>A different step was to link geometry in transient with that of static structural </a:t>
              </a:r>
              <a:endParaRPr lang="en-US" sz="2400">
                <a:solidFill>
                  <a:srgbClr val="000000"/>
                </a:solidFill>
                <a:latin typeface="Roboto" panose="02000000000000000000"/>
                <a:ea typeface="Roboto" panose="02000000000000000000"/>
                <a:cs typeface="Roboto" panose="02000000000000000000"/>
                <a:sym typeface="Roboto" panose="02000000000000000000"/>
              </a:endParaRPr>
            </a:p>
          </p:txBody>
        </p:sp>
      </p:grpSp>
      <p:sp>
        <p:nvSpPr>
          <p:cNvPr id="1" name="Text Box 0"/>
          <p:cNvSpPr txBox="1"/>
          <p:nvPr/>
        </p:nvSpPr>
        <p:spPr>
          <a:xfrm>
            <a:off x="5621655" y="7667625"/>
            <a:ext cx="6096000" cy="306705"/>
          </a:xfrm>
          <a:prstGeom prst="rect">
            <a:avLst/>
          </a:prstGeom>
          <a:noFill/>
        </p:spPr>
        <p:txBody>
          <a:bodyPr wrap="square" rtlCol="0">
            <a:spAutoFit/>
          </a:bodyPr>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5"/>
                                        </p:tgtEl>
                                        <p:attrNameLst>
                                          <p:attrName>style.visibility</p:attrName>
                                        </p:attrNameLst>
                                      </p:cBhvr>
                                      <p:to>
                                        <p:strVal val="visible"/>
                                      </p:to>
                                    </p:set>
                                    <p:animEffect transition="in" filter="fade">
                                      <p:cBhvr>
                                        <p:cTn id="7" dur="500"/>
                                        <p:tgtEl>
                                          <p:spTgt spid="77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76"/>
                                        </p:tgtEl>
                                        <p:attrNameLst>
                                          <p:attrName>style.visibility</p:attrName>
                                        </p:attrNameLst>
                                      </p:cBhvr>
                                      <p:to>
                                        <p:strVal val="visible"/>
                                      </p:to>
                                    </p:set>
                                    <p:animEffect transition="in" filter="fade">
                                      <p:cBhvr>
                                        <p:cTn id="11" dur="500"/>
                                        <p:tgtEl>
                                          <p:spTgt spid="77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79"/>
                                        </p:tgtEl>
                                        <p:attrNameLst>
                                          <p:attrName>style.visibility</p:attrName>
                                        </p:attrNameLst>
                                      </p:cBhvr>
                                      <p:to>
                                        <p:strVal val="visible"/>
                                      </p:to>
                                    </p:set>
                                    <p:animEffect transition="in" filter="fade">
                                      <p:cBhvr>
                                        <p:cTn id="15" dur="500"/>
                                        <p:tgtEl>
                                          <p:spTgt spid="77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85"/>
                                        </p:tgtEl>
                                        <p:attrNameLst>
                                          <p:attrName>style.visibility</p:attrName>
                                        </p:attrNameLst>
                                      </p:cBhvr>
                                      <p:to>
                                        <p:strVal val="visible"/>
                                      </p:to>
                                    </p:set>
                                    <p:animEffect transition="in" filter="fade">
                                      <p:cBhvr>
                                        <p:cTn id="19" dur="500"/>
                                        <p:tgtEl>
                                          <p:spTgt spid="78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82"/>
                                        </p:tgtEl>
                                        <p:attrNameLst>
                                          <p:attrName>style.visibility</p:attrName>
                                        </p:attrNameLst>
                                      </p:cBhvr>
                                      <p:to>
                                        <p:strVal val="visible"/>
                                      </p:to>
                                    </p:set>
                                    <p:animEffect transition="in" filter="fade">
                                      <p:cBhvr>
                                        <p:cTn id="23" dur="500"/>
                                        <p:tgtEl>
                                          <p:spTgt spid="7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712" name="Shape 712"/>
        <p:cNvGrpSpPr/>
        <p:nvPr/>
      </p:nvGrpSpPr>
      <p:grpSpPr>
        <a:xfrm>
          <a:off x="0" y="0"/>
          <a:ext cx="0" cy="0"/>
          <a:chOff x="0" y="0"/>
          <a:chExt cx="0" cy="0"/>
        </a:xfrm>
      </p:grpSpPr>
      <p:sp>
        <p:nvSpPr>
          <p:cNvPr id="781" name="Google Shape;781;p36"/>
          <p:cNvSpPr txBox="1"/>
          <p:nvPr/>
        </p:nvSpPr>
        <p:spPr>
          <a:xfrm>
            <a:off x="4816475" y="6581775"/>
            <a:ext cx="3364865" cy="8731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lang="en-US" sz="2400">
              <a:solidFill>
                <a:srgbClr val="000000"/>
              </a:solidFill>
              <a:latin typeface="Roboto" panose="02000000000000000000"/>
              <a:ea typeface="Roboto" panose="02000000000000000000"/>
              <a:cs typeface="Roboto" panose="02000000000000000000"/>
              <a:sym typeface="Roboto" panose="02000000000000000000"/>
            </a:endParaRPr>
          </a:p>
        </p:txBody>
      </p:sp>
      <p:sp>
        <p:nvSpPr>
          <p:cNvPr id="1" name="Text Box 0"/>
          <p:cNvSpPr txBox="1"/>
          <p:nvPr/>
        </p:nvSpPr>
        <p:spPr>
          <a:xfrm>
            <a:off x="5621655" y="7667625"/>
            <a:ext cx="6096000" cy="306705"/>
          </a:xfrm>
          <a:prstGeom prst="rect">
            <a:avLst/>
          </a:prstGeom>
          <a:noFill/>
        </p:spPr>
        <p:txBody>
          <a:bodyPr wrap="square" rtlCol="0">
            <a:spAutoFit/>
          </a:bodyPr>
          <a:p>
            <a:endParaRPr lang="en-US"/>
          </a:p>
        </p:txBody>
      </p:sp>
      <p:sp>
        <p:nvSpPr>
          <p:cNvPr id="2" name="Text Box 1"/>
          <p:cNvSpPr txBox="1"/>
          <p:nvPr/>
        </p:nvSpPr>
        <p:spPr>
          <a:xfrm>
            <a:off x="4045585" y="617220"/>
            <a:ext cx="9144000" cy="1476375"/>
          </a:xfrm>
          <a:prstGeom prst="rect">
            <a:avLst/>
          </a:prstGeom>
          <a:noFill/>
        </p:spPr>
        <p:txBody>
          <a:bodyPr wrap="square" rtlCol="0" anchor="t">
            <a:spAutoFit/>
          </a:bodyPr>
          <a:p>
            <a:endParaRPr lang="en-US" sz="9000">
              <a:latin typeface="Archivo Black" panose="020B0A03020202020B04"/>
              <a:ea typeface="Archivo Black" panose="020B0A03020202020B04"/>
              <a:cs typeface="Archivo Black" panose="020B0A03020202020B04"/>
              <a:sym typeface="Archivo Black" panose="020B0A03020202020B04"/>
            </a:endParaRPr>
          </a:p>
        </p:txBody>
      </p:sp>
      <p:pic>
        <p:nvPicPr>
          <p:cNvPr id="3" name="Picture 2" descr="Screenshot (854)"/>
          <p:cNvPicPr>
            <a:picLocks noChangeAspect="1"/>
          </p:cNvPicPr>
          <p:nvPr/>
        </p:nvPicPr>
        <p:blipFill>
          <a:blip r:embed="rId1"/>
          <a:stretch>
            <a:fillRect/>
          </a:stretch>
        </p:blipFill>
        <p:spPr>
          <a:xfrm>
            <a:off x="0" y="0"/>
            <a:ext cx="6477635" cy="10287000"/>
          </a:xfrm>
          <a:prstGeom prst="rect">
            <a:avLst/>
          </a:prstGeom>
        </p:spPr>
      </p:pic>
      <p:sp>
        <p:nvSpPr>
          <p:cNvPr id="5" name="Text Box 4"/>
          <p:cNvSpPr txBox="1"/>
          <p:nvPr/>
        </p:nvSpPr>
        <p:spPr>
          <a:xfrm>
            <a:off x="12957175" y="6085205"/>
            <a:ext cx="6096000" cy="306705"/>
          </a:xfrm>
          <a:prstGeom prst="rect">
            <a:avLst/>
          </a:prstGeom>
          <a:noFill/>
        </p:spPr>
        <p:txBody>
          <a:bodyPr wrap="square" rtlCol="0">
            <a:spAutoFit/>
          </a:bodyPr>
          <a:p>
            <a:endParaRPr lang="en-US"/>
          </a:p>
        </p:txBody>
      </p:sp>
      <p:sp>
        <p:nvSpPr>
          <p:cNvPr id="6" name="Text Box 5"/>
          <p:cNvSpPr txBox="1"/>
          <p:nvPr/>
        </p:nvSpPr>
        <p:spPr>
          <a:xfrm>
            <a:off x="7310120" y="497840"/>
            <a:ext cx="10146665" cy="1595120"/>
          </a:xfrm>
          <a:prstGeom prst="rect">
            <a:avLst/>
          </a:prstGeom>
          <a:noFill/>
        </p:spPr>
        <p:txBody>
          <a:bodyPr wrap="square" rtlCol="0">
            <a:noAutofit/>
          </a:bodyPr>
          <a:p>
            <a:endParaRPr lang="en-US" sz="3200" b="1"/>
          </a:p>
          <a:p>
            <a:r>
              <a:rPr lang="en-US" sz="3200" b="1"/>
              <a:t>                         Linking static structural </a:t>
            </a:r>
            <a:endParaRPr lang="en-US" sz="3200" b="1"/>
          </a:p>
        </p:txBody>
      </p:sp>
      <p:sp>
        <p:nvSpPr>
          <p:cNvPr id="7" name="Text Box 6"/>
          <p:cNvSpPr txBox="1"/>
          <p:nvPr/>
        </p:nvSpPr>
        <p:spPr>
          <a:xfrm>
            <a:off x="6899275" y="2108835"/>
            <a:ext cx="11311890" cy="8001635"/>
          </a:xfrm>
          <a:prstGeom prst="rect">
            <a:avLst/>
          </a:prstGeom>
          <a:noFill/>
        </p:spPr>
        <p:txBody>
          <a:bodyPr wrap="square" rtlCol="0">
            <a:noAutofit/>
          </a:bodyPr>
          <a:p>
            <a:pPr marL="342900" indent="-342900">
              <a:buFont typeface="Arial" panose="020B0604020202020204" pitchFamily="34" charset="0"/>
              <a:buChar char="•"/>
            </a:pPr>
            <a:r>
              <a:rPr lang="en-US" altLang="en-US" sz="2400"/>
              <a:t>Linking Geometry from Static to Transient Structural</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Added a Transient Structural system directly below the Static Structural system in the Project Schematic.</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Dragged the Geometry cell of the Static Structural system and connected it to the Geometry cell of the Transient Structural system.</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This created a shared-geometry link, ensuring both analyses used the exact same 3D model without needing to recreate it.</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The link allowed any geometry updates in Static Structural to automatically reflect in the Transient Structural setup.</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Helped maintain consistency across both analyses, especially important when applying the same supports and loading surfaces.</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Ensured faster workflow by avoiding duplication and keeping the model synchronized throughout the study.</a:t>
            </a:r>
            <a:endParaRPr lang="en-US" altLang="en-US" sz="240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712" name="Shape 712"/>
        <p:cNvGrpSpPr/>
        <p:nvPr/>
      </p:nvGrpSpPr>
      <p:grpSpPr>
        <a:xfrm>
          <a:off x="0" y="0"/>
          <a:ext cx="0" cy="0"/>
          <a:chOff x="0" y="0"/>
          <a:chExt cx="0" cy="0"/>
        </a:xfrm>
      </p:grpSpPr>
      <p:sp>
        <p:nvSpPr>
          <p:cNvPr id="781" name="Google Shape;781;p36"/>
          <p:cNvSpPr txBox="1"/>
          <p:nvPr/>
        </p:nvSpPr>
        <p:spPr>
          <a:xfrm>
            <a:off x="4816475" y="6581775"/>
            <a:ext cx="3364865" cy="8731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lang="en-US" sz="2400">
              <a:solidFill>
                <a:srgbClr val="000000"/>
              </a:solidFill>
              <a:latin typeface="Roboto" panose="02000000000000000000"/>
              <a:ea typeface="Roboto" panose="02000000000000000000"/>
              <a:cs typeface="Roboto" panose="02000000000000000000"/>
              <a:sym typeface="Roboto" panose="02000000000000000000"/>
            </a:endParaRPr>
          </a:p>
        </p:txBody>
      </p:sp>
      <p:sp>
        <p:nvSpPr>
          <p:cNvPr id="1" name="Text Box 0"/>
          <p:cNvSpPr txBox="1"/>
          <p:nvPr/>
        </p:nvSpPr>
        <p:spPr>
          <a:xfrm>
            <a:off x="5621655" y="7667625"/>
            <a:ext cx="6096000" cy="306705"/>
          </a:xfrm>
          <a:prstGeom prst="rect">
            <a:avLst/>
          </a:prstGeom>
          <a:noFill/>
        </p:spPr>
        <p:txBody>
          <a:bodyPr wrap="square" rtlCol="0">
            <a:spAutoFit/>
          </a:bodyPr>
          <a:p>
            <a:endParaRPr lang="en-US"/>
          </a:p>
        </p:txBody>
      </p:sp>
      <p:sp>
        <p:nvSpPr>
          <p:cNvPr id="2" name="Text Box 1"/>
          <p:cNvSpPr txBox="1"/>
          <p:nvPr/>
        </p:nvSpPr>
        <p:spPr>
          <a:xfrm>
            <a:off x="4045585" y="617220"/>
            <a:ext cx="9144000" cy="1476375"/>
          </a:xfrm>
          <a:prstGeom prst="rect">
            <a:avLst/>
          </a:prstGeom>
          <a:noFill/>
        </p:spPr>
        <p:txBody>
          <a:bodyPr wrap="square" rtlCol="0" anchor="t">
            <a:spAutoFit/>
          </a:bodyPr>
          <a:p>
            <a:endParaRPr lang="en-US" sz="9000">
              <a:latin typeface="Archivo Black" panose="020B0A03020202020B04"/>
              <a:ea typeface="Archivo Black" panose="020B0A03020202020B04"/>
              <a:cs typeface="Archivo Black" panose="020B0A03020202020B04"/>
              <a:sym typeface="Archivo Black" panose="020B0A03020202020B04"/>
            </a:endParaRPr>
          </a:p>
        </p:txBody>
      </p:sp>
      <p:sp>
        <p:nvSpPr>
          <p:cNvPr id="5" name="Text Box 4"/>
          <p:cNvSpPr txBox="1"/>
          <p:nvPr/>
        </p:nvSpPr>
        <p:spPr>
          <a:xfrm>
            <a:off x="12957175" y="6085205"/>
            <a:ext cx="6096000" cy="306705"/>
          </a:xfrm>
          <a:prstGeom prst="rect">
            <a:avLst/>
          </a:prstGeom>
          <a:noFill/>
        </p:spPr>
        <p:txBody>
          <a:bodyPr wrap="square" rtlCol="0">
            <a:spAutoFit/>
          </a:bodyPr>
          <a:p>
            <a:endParaRPr lang="en-US"/>
          </a:p>
        </p:txBody>
      </p:sp>
      <p:sp>
        <p:nvSpPr>
          <p:cNvPr id="6" name="Text Box 5"/>
          <p:cNvSpPr txBox="1"/>
          <p:nvPr/>
        </p:nvSpPr>
        <p:spPr>
          <a:xfrm>
            <a:off x="7310120" y="497840"/>
            <a:ext cx="10146665" cy="1595120"/>
          </a:xfrm>
          <a:prstGeom prst="rect">
            <a:avLst/>
          </a:prstGeom>
          <a:noFill/>
        </p:spPr>
        <p:txBody>
          <a:bodyPr wrap="square" rtlCol="0">
            <a:noAutofit/>
          </a:bodyPr>
          <a:p>
            <a:endParaRPr lang="en-US" sz="3200" b="1"/>
          </a:p>
          <a:p>
            <a:pPr algn="ctr"/>
            <a:r>
              <a:rPr lang="en-US" sz="3200" b="1"/>
              <a:t>           </a:t>
            </a:r>
            <a:r>
              <a:rPr lang="en-US" altLang="en-US" sz="3200" b="1"/>
              <a:t>Defining Time Steps for Transient Structural</a:t>
            </a:r>
            <a:endParaRPr lang="en-US" altLang="en-US" sz="3200" b="1"/>
          </a:p>
        </p:txBody>
      </p:sp>
      <p:sp>
        <p:nvSpPr>
          <p:cNvPr id="7" name="Text Box 6"/>
          <p:cNvSpPr txBox="1"/>
          <p:nvPr/>
        </p:nvSpPr>
        <p:spPr>
          <a:xfrm>
            <a:off x="6899275" y="2108835"/>
            <a:ext cx="11311890" cy="8001635"/>
          </a:xfrm>
          <a:prstGeom prst="rect">
            <a:avLst/>
          </a:prstGeom>
          <a:noFill/>
        </p:spPr>
        <p:txBody>
          <a:bodyPr wrap="square" rtlCol="0">
            <a:noAutofit/>
          </a:bodyPr>
          <a:p>
            <a:pPr marL="342900" indent="-342900">
              <a:buFont typeface="Arial" panose="020B0604020202020204" pitchFamily="34" charset="0"/>
              <a:buChar char="•"/>
            </a:pPr>
            <a:r>
              <a:rPr lang="en-US" altLang="en-US" sz="2400"/>
              <a:t>Opened the Analysis Settings in the Transient Structural system to specify time-dependent behavior.</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Set the total simulation time to 1 second, since the applied force was intended to act over this duration.</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Divided the total time into 5 equal steps, choosing a 0.2-second interval for smooth and controlled variation of the applied load.</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This time resolution ensured that the tabular force input (based on the PKR–USD conversion value) could be applied gradually and accurately.</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The selected step size provided a balance between numerical stability and computational efficiency.</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Confirmed time-step setup before applying the time-varying remote force.</a:t>
            </a:r>
            <a:endParaRPr lang="en-US" altLang="en-US" sz="2400"/>
          </a:p>
        </p:txBody>
      </p:sp>
      <p:pic>
        <p:nvPicPr>
          <p:cNvPr id="10" name="Picture 9" descr="Screenshot (834)"/>
          <p:cNvPicPr>
            <a:picLocks noChangeAspect="1"/>
          </p:cNvPicPr>
          <p:nvPr/>
        </p:nvPicPr>
        <p:blipFill>
          <a:blip r:embed="rId1"/>
          <a:stretch>
            <a:fillRect/>
          </a:stretch>
        </p:blipFill>
        <p:spPr>
          <a:xfrm>
            <a:off x="0" y="0"/>
            <a:ext cx="6899275" cy="10287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712" name="Shape 712"/>
        <p:cNvGrpSpPr/>
        <p:nvPr/>
      </p:nvGrpSpPr>
      <p:grpSpPr>
        <a:xfrm>
          <a:off x="0" y="0"/>
          <a:ext cx="0" cy="0"/>
          <a:chOff x="0" y="0"/>
          <a:chExt cx="0" cy="0"/>
        </a:xfrm>
      </p:grpSpPr>
      <p:sp>
        <p:nvSpPr>
          <p:cNvPr id="781" name="Google Shape;781;p36"/>
          <p:cNvSpPr txBox="1"/>
          <p:nvPr/>
        </p:nvSpPr>
        <p:spPr>
          <a:xfrm>
            <a:off x="4816475" y="6581775"/>
            <a:ext cx="3364865" cy="8731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lang="en-US" sz="2400">
              <a:solidFill>
                <a:srgbClr val="000000"/>
              </a:solidFill>
              <a:latin typeface="Roboto" panose="02000000000000000000"/>
              <a:ea typeface="Roboto" panose="02000000000000000000"/>
              <a:cs typeface="Roboto" panose="02000000000000000000"/>
              <a:sym typeface="Roboto" panose="02000000000000000000"/>
            </a:endParaRPr>
          </a:p>
        </p:txBody>
      </p:sp>
      <p:sp>
        <p:nvSpPr>
          <p:cNvPr id="1" name="Text Box 0"/>
          <p:cNvSpPr txBox="1"/>
          <p:nvPr/>
        </p:nvSpPr>
        <p:spPr>
          <a:xfrm>
            <a:off x="5621655" y="7667625"/>
            <a:ext cx="6096000" cy="306705"/>
          </a:xfrm>
          <a:prstGeom prst="rect">
            <a:avLst/>
          </a:prstGeom>
          <a:noFill/>
        </p:spPr>
        <p:txBody>
          <a:bodyPr wrap="square" rtlCol="0">
            <a:spAutoFit/>
          </a:bodyPr>
          <a:p>
            <a:endParaRPr lang="en-US"/>
          </a:p>
        </p:txBody>
      </p:sp>
      <p:sp>
        <p:nvSpPr>
          <p:cNvPr id="2" name="Text Box 1"/>
          <p:cNvSpPr txBox="1"/>
          <p:nvPr/>
        </p:nvSpPr>
        <p:spPr>
          <a:xfrm>
            <a:off x="4045585" y="617220"/>
            <a:ext cx="9144000" cy="1476375"/>
          </a:xfrm>
          <a:prstGeom prst="rect">
            <a:avLst/>
          </a:prstGeom>
          <a:noFill/>
        </p:spPr>
        <p:txBody>
          <a:bodyPr wrap="square" rtlCol="0" anchor="t">
            <a:spAutoFit/>
          </a:bodyPr>
          <a:p>
            <a:endParaRPr lang="en-US" sz="9000">
              <a:latin typeface="Archivo Black" panose="020B0A03020202020B04"/>
              <a:ea typeface="Archivo Black" panose="020B0A03020202020B04"/>
              <a:cs typeface="Archivo Black" panose="020B0A03020202020B04"/>
              <a:sym typeface="Archivo Black" panose="020B0A03020202020B04"/>
            </a:endParaRPr>
          </a:p>
        </p:txBody>
      </p:sp>
      <p:sp>
        <p:nvSpPr>
          <p:cNvPr id="5" name="Text Box 4"/>
          <p:cNvSpPr txBox="1"/>
          <p:nvPr/>
        </p:nvSpPr>
        <p:spPr>
          <a:xfrm>
            <a:off x="12957175" y="6085205"/>
            <a:ext cx="6096000" cy="306705"/>
          </a:xfrm>
          <a:prstGeom prst="rect">
            <a:avLst/>
          </a:prstGeom>
          <a:noFill/>
        </p:spPr>
        <p:txBody>
          <a:bodyPr wrap="square" rtlCol="0">
            <a:spAutoFit/>
          </a:bodyPr>
          <a:p>
            <a:endParaRPr lang="en-US"/>
          </a:p>
        </p:txBody>
      </p:sp>
      <p:sp>
        <p:nvSpPr>
          <p:cNvPr id="6" name="Text Box 5"/>
          <p:cNvSpPr txBox="1"/>
          <p:nvPr/>
        </p:nvSpPr>
        <p:spPr>
          <a:xfrm>
            <a:off x="7310120" y="497840"/>
            <a:ext cx="10146665" cy="1595120"/>
          </a:xfrm>
          <a:prstGeom prst="rect">
            <a:avLst/>
          </a:prstGeom>
          <a:noFill/>
        </p:spPr>
        <p:txBody>
          <a:bodyPr wrap="square" rtlCol="0">
            <a:noAutofit/>
          </a:bodyPr>
          <a:p>
            <a:endParaRPr lang="en-US" sz="3200" b="1"/>
          </a:p>
          <a:p>
            <a:pPr algn="ctr"/>
            <a:r>
              <a:rPr lang="en-US" sz="3200" b="1"/>
              <a:t>           </a:t>
            </a:r>
            <a:r>
              <a:rPr lang="en-US" altLang="en-US" sz="3200" b="1"/>
              <a:t>Defining Time Steps for Transient Structural</a:t>
            </a:r>
            <a:endParaRPr lang="en-US" altLang="en-US" sz="3200" b="1"/>
          </a:p>
        </p:txBody>
      </p:sp>
      <p:sp>
        <p:nvSpPr>
          <p:cNvPr id="7" name="Text Box 6"/>
          <p:cNvSpPr txBox="1"/>
          <p:nvPr/>
        </p:nvSpPr>
        <p:spPr>
          <a:xfrm>
            <a:off x="6899275" y="2108835"/>
            <a:ext cx="11311890" cy="8001635"/>
          </a:xfrm>
          <a:prstGeom prst="rect">
            <a:avLst/>
          </a:prstGeom>
          <a:noFill/>
        </p:spPr>
        <p:txBody>
          <a:bodyPr wrap="square" rtlCol="0">
            <a:noAutofit/>
          </a:bodyPr>
          <a:p>
            <a:pPr marL="342900" indent="-342900">
              <a:buFont typeface="Arial" panose="020B0604020202020204" pitchFamily="34" charset="0"/>
              <a:buChar char="•"/>
            </a:pPr>
            <a:r>
              <a:rPr lang="en-US" altLang="en-US" sz="2400"/>
              <a:t>Inserted a Remote Force on the face opposite the fixed support to simulate the applied load.</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Selected Tabular Time as the input method to allow the force to vary over the 1-second duration.</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Used the USD → PKR conversion rate (280.5) as the reference magnitude for the applied force.</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Distributed this force across the 5 time steps (0, 0.2, 0.4, 0.6, 0.8, 1.0 seconds) to create a smooth loading curve.</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Entered the force values in the table so that the load increased gradually from zero up to the maximum value (i.e., 280.5 N) at 1 second.</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Ensured direction, application point, and vector orientation were consistent with the problem setup.</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Verified the force-time graph in ANSYS to confirm the correct variation of force throughout the 1-second interval.</a:t>
            </a:r>
            <a:endParaRPr lang="en-US" altLang="en-US" sz="2400"/>
          </a:p>
        </p:txBody>
      </p:sp>
      <p:pic>
        <p:nvPicPr>
          <p:cNvPr id="9" name="Picture 8" descr="Screenshot (836)"/>
          <p:cNvPicPr>
            <a:picLocks noChangeAspect="1"/>
          </p:cNvPicPr>
          <p:nvPr/>
        </p:nvPicPr>
        <p:blipFill>
          <a:blip r:embed="rId1"/>
          <a:stretch>
            <a:fillRect/>
          </a:stretch>
        </p:blipFill>
        <p:spPr>
          <a:xfrm>
            <a:off x="428625" y="0"/>
            <a:ext cx="6324600" cy="10287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246" name="Shape 246"/>
        <p:cNvGrpSpPr/>
        <p:nvPr/>
      </p:nvGrpSpPr>
      <p:grpSpPr>
        <a:xfrm>
          <a:off x="0" y="0"/>
          <a:ext cx="0" cy="0"/>
          <a:chOff x="0" y="0"/>
          <a:chExt cx="0" cy="0"/>
        </a:xfrm>
      </p:grpSpPr>
      <p:grpSp>
        <p:nvGrpSpPr>
          <p:cNvPr id="247" name="Google Shape;247;p18"/>
          <p:cNvGrpSpPr/>
          <p:nvPr/>
        </p:nvGrpSpPr>
        <p:grpSpPr>
          <a:xfrm>
            <a:off x="10473273" y="-2061017"/>
            <a:ext cx="13572054" cy="12419127"/>
            <a:chOff x="0" y="0"/>
            <a:chExt cx="812800" cy="743754"/>
          </a:xfrm>
        </p:grpSpPr>
        <p:sp>
          <p:nvSpPr>
            <p:cNvPr id="248" name="Google Shape;248;p18"/>
            <p:cNvSpPr/>
            <p:nvPr/>
          </p:nvSpPr>
          <p:spPr>
            <a:xfrm>
              <a:off x="0" y="0"/>
              <a:ext cx="812800" cy="743754"/>
            </a:xfrm>
            <a:custGeom>
              <a:avLst/>
              <a:gdLst/>
              <a:ahLst/>
              <a:cxnLst/>
              <a:rect l="l" t="t" r="r" b="b"/>
              <a:pathLst>
                <a:path w="812800" h="743754" extrusionOk="0">
                  <a:moveTo>
                    <a:pt x="406400" y="0"/>
                  </a:moveTo>
                  <a:lnTo>
                    <a:pt x="812800" y="743754"/>
                  </a:lnTo>
                  <a:lnTo>
                    <a:pt x="0" y="743754"/>
                  </a:lnTo>
                  <a:lnTo>
                    <a:pt x="406400" y="0"/>
                  </a:lnTo>
                  <a:close/>
                </a:path>
              </a:pathLst>
            </a:custGeom>
            <a:solidFill>
              <a:srgbClr val="000000"/>
            </a:solidFill>
            <a:ln>
              <a:noFill/>
            </a:ln>
          </p:spPr>
        </p:sp>
        <p:sp>
          <p:nvSpPr>
            <p:cNvPr id="249" name="Google Shape;249;p18"/>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50" name="Google Shape;250;p18"/>
          <p:cNvGrpSpPr/>
          <p:nvPr/>
        </p:nvGrpSpPr>
        <p:grpSpPr>
          <a:xfrm>
            <a:off x="14173893" y="3158423"/>
            <a:ext cx="8228214" cy="7199688"/>
            <a:chOff x="0" y="0"/>
            <a:chExt cx="812800" cy="711200"/>
          </a:xfrm>
        </p:grpSpPr>
        <p:sp>
          <p:nvSpPr>
            <p:cNvPr id="251" name="Google Shape;251;p18"/>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49FF"/>
            </a:solidFill>
            <a:ln>
              <a:noFill/>
            </a:ln>
          </p:spPr>
        </p:sp>
        <p:sp>
          <p:nvSpPr>
            <p:cNvPr id="252" name="Google Shape;252;p18"/>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53" name="Google Shape;253;p18"/>
          <p:cNvSpPr txBox="1"/>
          <p:nvPr/>
        </p:nvSpPr>
        <p:spPr>
          <a:xfrm>
            <a:off x="600975" y="4758147"/>
            <a:ext cx="9156595" cy="83058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000000"/>
              </a:buClr>
              <a:buSzPts val="4500"/>
              <a:buFont typeface="Arial" panose="020B0604020202020204"/>
              <a:buChar char="•"/>
            </a:pPr>
            <a:r>
              <a:rPr lang="en-US" sz="4500" b="0" i="0" u="none" strike="noStrike" cap="none">
                <a:solidFill>
                  <a:srgbClr val="000000"/>
                </a:solidFill>
                <a:latin typeface="Roboto" panose="02000000000000000000"/>
                <a:ea typeface="Roboto" panose="02000000000000000000"/>
                <a:cs typeface="Roboto" panose="02000000000000000000"/>
                <a:sym typeface="Roboto" panose="02000000000000000000"/>
              </a:rPr>
              <a:t>Procedure of static structural .</a:t>
            </a:r>
            <a:endParaRPr lang="en-US" sz="45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
        <p:nvSpPr>
          <p:cNvPr id="254" name="Google Shape;254;p18"/>
          <p:cNvSpPr txBox="1"/>
          <p:nvPr/>
        </p:nvSpPr>
        <p:spPr>
          <a:xfrm>
            <a:off x="600710" y="7958455"/>
            <a:ext cx="10614025" cy="83058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000000"/>
              </a:buClr>
              <a:buSzPts val="4500"/>
              <a:buFont typeface="Arial" panose="020B0604020202020204"/>
              <a:buChar char="•"/>
            </a:pPr>
            <a:r>
              <a:rPr lang="en-US" sz="4500" b="0" i="0" u="none" strike="noStrike" cap="none">
                <a:solidFill>
                  <a:srgbClr val="000000"/>
                </a:solidFill>
                <a:latin typeface="Roboto" panose="02000000000000000000"/>
                <a:ea typeface="Roboto" panose="02000000000000000000"/>
                <a:cs typeface="Roboto" panose="02000000000000000000"/>
                <a:sym typeface="Roboto" panose="02000000000000000000"/>
              </a:rPr>
              <a:t>Convergence in transient structural.</a:t>
            </a:r>
            <a:endParaRPr lang="en-US" sz="45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
        <p:nvSpPr>
          <p:cNvPr id="255" name="Google Shape;255;p18"/>
          <p:cNvSpPr txBox="1"/>
          <p:nvPr/>
        </p:nvSpPr>
        <p:spPr>
          <a:xfrm>
            <a:off x="600975" y="5824947"/>
            <a:ext cx="9156595" cy="83058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000000"/>
              </a:buClr>
              <a:buSzPts val="4500"/>
              <a:buFont typeface="Arial" panose="020B0604020202020204"/>
              <a:buChar char="•"/>
            </a:pPr>
            <a:r>
              <a:rPr lang="en-US" sz="4500" b="0" i="0" u="none" strike="noStrike" cap="none">
                <a:solidFill>
                  <a:srgbClr val="000000"/>
                </a:solidFill>
                <a:latin typeface="Roboto" panose="02000000000000000000"/>
                <a:ea typeface="Roboto" panose="02000000000000000000"/>
                <a:cs typeface="Roboto" panose="02000000000000000000"/>
                <a:sym typeface="Roboto" panose="02000000000000000000"/>
              </a:rPr>
              <a:t>Convergence in static structural.</a:t>
            </a:r>
            <a:endParaRPr lang="en-US" sz="45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
        <p:nvSpPr>
          <p:cNvPr id="256" name="Google Shape;256;p18"/>
          <p:cNvSpPr txBox="1"/>
          <p:nvPr/>
        </p:nvSpPr>
        <p:spPr>
          <a:xfrm>
            <a:off x="600710" y="6891655"/>
            <a:ext cx="10201910" cy="830580"/>
          </a:xfrm>
          <a:prstGeom prst="rect">
            <a:avLst/>
          </a:prstGeom>
          <a:noFill/>
          <a:ln>
            <a:noFill/>
          </a:ln>
        </p:spPr>
        <p:txBody>
          <a:bodyPr spcFirstLastPara="1" wrap="square" lIns="0" tIns="0" rIns="0" bIns="0" anchor="t" anchorCtr="0">
            <a:spAutoFit/>
          </a:bodyPr>
          <a:lstStyle/>
          <a:p>
            <a:pPr marL="971550" marR="0" lvl="1" indent="-485775" algn="l" rtl="0">
              <a:lnSpc>
                <a:spcPct val="120000"/>
              </a:lnSpc>
              <a:spcBef>
                <a:spcPts val="0"/>
              </a:spcBef>
              <a:spcAft>
                <a:spcPts val="0"/>
              </a:spcAft>
              <a:buClr>
                <a:srgbClr val="000000"/>
              </a:buClr>
              <a:buSzPts val="4500"/>
              <a:buFont typeface="Arial" panose="020B0604020202020204"/>
              <a:buChar char="•"/>
            </a:pPr>
            <a:r>
              <a:rPr lang="en-US" sz="4500" b="0" i="0" u="none" strike="noStrike" cap="none">
                <a:solidFill>
                  <a:srgbClr val="000000"/>
                </a:solidFill>
                <a:latin typeface="Roboto" panose="02000000000000000000"/>
                <a:ea typeface="Roboto" panose="02000000000000000000"/>
                <a:cs typeface="Roboto" panose="02000000000000000000"/>
                <a:sym typeface="Roboto" panose="02000000000000000000"/>
              </a:rPr>
              <a:t>Procedure of transient structural.</a:t>
            </a:r>
            <a:endParaRPr lang="en-US" sz="45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grpSp>
        <p:nvGrpSpPr>
          <p:cNvPr id="258" name="Google Shape;258;p18"/>
          <p:cNvGrpSpPr/>
          <p:nvPr/>
        </p:nvGrpSpPr>
        <p:grpSpPr>
          <a:xfrm>
            <a:off x="-304800" y="-790828"/>
            <a:ext cx="9833849" cy="4786975"/>
            <a:chOff x="-406400" y="-367223"/>
            <a:chExt cx="13111800" cy="6382634"/>
          </a:xfrm>
        </p:grpSpPr>
        <p:sp>
          <p:nvSpPr>
            <p:cNvPr id="259" name="Google Shape;259;p18"/>
            <p:cNvSpPr txBox="1"/>
            <p:nvPr/>
          </p:nvSpPr>
          <p:spPr>
            <a:xfrm>
              <a:off x="496600" y="1332286"/>
              <a:ext cx="12208800" cy="4431454"/>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000000"/>
                  </a:solidFill>
                  <a:latin typeface="Archivo Black" panose="020B0A03020202020B04"/>
                  <a:ea typeface="Archivo Black" panose="020B0A03020202020B04"/>
                  <a:cs typeface="Archivo Black" panose="020B0A03020202020B04"/>
                  <a:sym typeface="Archivo Black" panose="020B0A03020202020B04"/>
                </a:rPr>
                <a:t>Ojectives to be covered</a:t>
              </a:r>
              <a:endParaRPr lang="en-US" sz="9000" b="0" i="0" u="none" strike="noStrike" cap="none">
                <a:solidFill>
                  <a:srgbClr val="000000"/>
                </a:solidFill>
                <a:latin typeface="Archivo Black" panose="020B0A03020202020B04"/>
                <a:ea typeface="Archivo Black" panose="020B0A03020202020B04"/>
                <a:cs typeface="Archivo Black" panose="020B0A03020202020B04"/>
                <a:sym typeface="Archivo Black" panose="020B0A03020202020B04"/>
              </a:endParaRPr>
            </a:p>
          </p:txBody>
        </p:sp>
        <p:cxnSp>
          <p:nvCxnSpPr>
            <p:cNvPr id="260" name="Google Shape;260;p18"/>
            <p:cNvCxnSpPr/>
            <p:nvPr/>
          </p:nvCxnSpPr>
          <p:spPr>
            <a:xfrm>
              <a:off x="-406400" y="6015411"/>
              <a:ext cx="13111800" cy="0"/>
            </a:xfrm>
            <a:prstGeom prst="straightConnector1">
              <a:avLst/>
            </a:prstGeom>
            <a:noFill/>
            <a:ln w="101600" cap="flat" cmpd="sng">
              <a:solidFill>
                <a:srgbClr val="000000"/>
              </a:solidFill>
              <a:prstDash val="solid"/>
              <a:round/>
              <a:headEnd type="diamond" w="lg" len="lg"/>
              <a:tailEnd type="diamond" w="lg" len="lg"/>
            </a:ln>
          </p:spPr>
        </p:cxnSp>
        <p:cxnSp>
          <p:nvCxnSpPr>
            <p:cNvPr id="261" name="Google Shape;261;p18"/>
            <p:cNvCxnSpPr/>
            <p:nvPr/>
          </p:nvCxnSpPr>
          <p:spPr>
            <a:xfrm rot="-5400000">
              <a:off x="9521810" y="2716627"/>
              <a:ext cx="6167700" cy="0"/>
            </a:xfrm>
            <a:prstGeom prst="straightConnector1">
              <a:avLst/>
            </a:prstGeom>
            <a:noFill/>
            <a:ln w="101600" cap="flat" cmpd="sng">
              <a:solidFill>
                <a:srgbClr val="000000"/>
              </a:solidFill>
              <a:prstDash val="solid"/>
              <a:round/>
              <a:headEnd type="diamond" w="lg" len="lg"/>
              <a:tailEnd type="diamond" w="lg" len="lg"/>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500"/>
                                        <p:tgtEl>
                                          <p:spTgt spid="2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3"/>
                                        </p:tgtEl>
                                        <p:attrNameLst>
                                          <p:attrName>style.visibility</p:attrName>
                                        </p:attrNameLst>
                                      </p:cBhvr>
                                      <p:to>
                                        <p:strVal val="visible"/>
                                      </p:to>
                                    </p:set>
                                    <p:animEffect transition="in" filter="fade">
                                      <p:cBhvr>
                                        <p:cTn id="11" dur="500"/>
                                        <p:tgtEl>
                                          <p:spTgt spid="2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5"/>
                                        </p:tgtEl>
                                        <p:attrNameLst>
                                          <p:attrName>style.visibility</p:attrName>
                                        </p:attrNameLst>
                                      </p:cBhvr>
                                      <p:to>
                                        <p:strVal val="visible"/>
                                      </p:to>
                                    </p:set>
                                    <p:animEffect transition="in" filter="fade">
                                      <p:cBhvr>
                                        <p:cTn id="15" dur="500"/>
                                        <p:tgtEl>
                                          <p:spTgt spid="25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6"/>
                                        </p:tgtEl>
                                        <p:attrNameLst>
                                          <p:attrName>style.visibility</p:attrName>
                                        </p:attrNameLst>
                                      </p:cBhvr>
                                      <p:to>
                                        <p:strVal val="visible"/>
                                      </p:to>
                                    </p:set>
                                    <p:animEffect transition="in" filter="fade">
                                      <p:cBhvr>
                                        <p:cTn id="19" dur="500"/>
                                        <p:tgtEl>
                                          <p:spTgt spid="25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4"/>
                                        </p:tgtEl>
                                        <p:attrNameLst>
                                          <p:attrName>style.visibility</p:attrName>
                                        </p:attrNameLst>
                                      </p:cBhvr>
                                      <p:to>
                                        <p:strVal val="visible"/>
                                      </p:to>
                                    </p:set>
                                    <p:animEffect transition="in" filter="fade">
                                      <p:cBhvr>
                                        <p:cTn id="23" dur="5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712" name="Shape 712"/>
        <p:cNvGrpSpPr/>
        <p:nvPr/>
      </p:nvGrpSpPr>
      <p:grpSpPr>
        <a:xfrm>
          <a:off x="0" y="0"/>
          <a:ext cx="0" cy="0"/>
          <a:chOff x="0" y="0"/>
          <a:chExt cx="0" cy="0"/>
        </a:xfrm>
      </p:grpSpPr>
      <p:sp>
        <p:nvSpPr>
          <p:cNvPr id="781" name="Google Shape;781;p36"/>
          <p:cNvSpPr txBox="1"/>
          <p:nvPr/>
        </p:nvSpPr>
        <p:spPr>
          <a:xfrm>
            <a:off x="4816475" y="6581775"/>
            <a:ext cx="3364865" cy="8731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lang="en-US" sz="2400">
              <a:solidFill>
                <a:srgbClr val="000000"/>
              </a:solidFill>
              <a:latin typeface="Roboto" panose="02000000000000000000"/>
              <a:ea typeface="Roboto" panose="02000000000000000000"/>
              <a:cs typeface="Roboto" panose="02000000000000000000"/>
              <a:sym typeface="Roboto" panose="02000000000000000000"/>
            </a:endParaRPr>
          </a:p>
        </p:txBody>
      </p:sp>
      <p:sp>
        <p:nvSpPr>
          <p:cNvPr id="1" name="Text Box 0"/>
          <p:cNvSpPr txBox="1"/>
          <p:nvPr/>
        </p:nvSpPr>
        <p:spPr>
          <a:xfrm>
            <a:off x="5621655" y="7667625"/>
            <a:ext cx="6096000" cy="306705"/>
          </a:xfrm>
          <a:prstGeom prst="rect">
            <a:avLst/>
          </a:prstGeom>
          <a:noFill/>
        </p:spPr>
        <p:txBody>
          <a:bodyPr wrap="square" rtlCol="0">
            <a:spAutoFit/>
          </a:bodyPr>
          <a:p>
            <a:endParaRPr lang="en-US"/>
          </a:p>
        </p:txBody>
      </p:sp>
      <p:sp>
        <p:nvSpPr>
          <p:cNvPr id="2" name="Text Box 1"/>
          <p:cNvSpPr txBox="1"/>
          <p:nvPr/>
        </p:nvSpPr>
        <p:spPr>
          <a:xfrm>
            <a:off x="4045585" y="617220"/>
            <a:ext cx="9144000" cy="1476375"/>
          </a:xfrm>
          <a:prstGeom prst="rect">
            <a:avLst/>
          </a:prstGeom>
          <a:noFill/>
        </p:spPr>
        <p:txBody>
          <a:bodyPr wrap="square" rtlCol="0" anchor="t">
            <a:spAutoFit/>
          </a:bodyPr>
          <a:p>
            <a:endParaRPr lang="en-US" sz="9000">
              <a:latin typeface="Archivo Black" panose="020B0A03020202020B04"/>
              <a:ea typeface="Archivo Black" panose="020B0A03020202020B04"/>
              <a:cs typeface="Archivo Black" panose="020B0A03020202020B04"/>
              <a:sym typeface="Archivo Black" panose="020B0A03020202020B04"/>
            </a:endParaRPr>
          </a:p>
        </p:txBody>
      </p:sp>
      <p:sp>
        <p:nvSpPr>
          <p:cNvPr id="5" name="Text Box 4"/>
          <p:cNvSpPr txBox="1"/>
          <p:nvPr/>
        </p:nvSpPr>
        <p:spPr>
          <a:xfrm>
            <a:off x="12957175" y="6085205"/>
            <a:ext cx="6096000" cy="306705"/>
          </a:xfrm>
          <a:prstGeom prst="rect">
            <a:avLst/>
          </a:prstGeom>
          <a:noFill/>
        </p:spPr>
        <p:txBody>
          <a:bodyPr wrap="square" rtlCol="0">
            <a:spAutoFit/>
          </a:bodyPr>
          <a:p>
            <a:endParaRPr lang="en-US"/>
          </a:p>
        </p:txBody>
      </p:sp>
      <p:sp>
        <p:nvSpPr>
          <p:cNvPr id="6" name="Text Box 5"/>
          <p:cNvSpPr txBox="1"/>
          <p:nvPr/>
        </p:nvSpPr>
        <p:spPr>
          <a:xfrm>
            <a:off x="7310120" y="497840"/>
            <a:ext cx="10146665" cy="1595120"/>
          </a:xfrm>
          <a:prstGeom prst="rect">
            <a:avLst/>
          </a:prstGeom>
          <a:noFill/>
        </p:spPr>
        <p:txBody>
          <a:bodyPr wrap="square" rtlCol="0">
            <a:noAutofit/>
          </a:bodyPr>
          <a:p>
            <a:r>
              <a:rPr lang="en-US" altLang="en-US" sz="3200" b="1"/>
              <a:t>                     </a:t>
            </a:r>
            <a:endParaRPr lang="en-US" altLang="en-US" sz="3200" b="1"/>
          </a:p>
          <a:p>
            <a:r>
              <a:rPr lang="en-US" altLang="en-US" sz="3200" b="1"/>
              <a:t>                  Stress Analysis Across Mesh Sizes</a:t>
            </a:r>
            <a:endParaRPr lang="en-US" altLang="en-US" sz="3200" b="1"/>
          </a:p>
        </p:txBody>
      </p:sp>
      <p:sp>
        <p:nvSpPr>
          <p:cNvPr id="7" name="Text Box 6"/>
          <p:cNvSpPr txBox="1"/>
          <p:nvPr/>
        </p:nvSpPr>
        <p:spPr>
          <a:xfrm>
            <a:off x="6899275" y="2108835"/>
            <a:ext cx="11311890" cy="8001635"/>
          </a:xfrm>
          <a:prstGeom prst="rect">
            <a:avLst/>
          </a:prstGeom>
          <a:noFill/>
        </p:spPr>
        <p:txBody>
          <a:bodyPr wrap="square" rtlCol="0">
            <a:noAutofit/>
          </a:bodyPr>
          <a:p>
            <a:pPr marL="342900" indent="-342900">
              <a:buFont typeface="Arial" panose="020B0604020202020204" pitchFamily="34" charset="0"/>
              <a:buChar char="•"/>
            </a:pPr>
            <a:r>
              <a:rPr lang="en-US" altLang="en-US" sz="2400"/>
              <a:t>Performed separate transient analyses for each selected mesh size (10 mm, 7 mm, 4 mm, and 3 mm).</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After each simulation, extracted the maximum stress value from the results section (Stress → Equivalent / von Mises).</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Ensured the stress readings were taken at the same time point for fair comparison across all mesh sizes.</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Recorded the stress values to observe how results change as the mesh becomes finer.</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Noted that stress values stabilized as element size decreased, indicating convergence.</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Exported the stress readings into a CSV file, later used to plot stress vs. mesh size trends.</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Used this comparison to identify the optimal mesh size balancing accuracy and computational cost.</a:t>
            </a:r>
            <a:endParaRPr lang="en-US" altLang="en-US" sz="2400"/>
          </a:p>
        </p:txBody>
      </p:sp>
      <p:pic>
        <p:nvPicPr>
          <p:cNvPr id="3" name="Picture 2" descr="Screenshot (841)"/>
          <p:cNvPicPr>
            <a:picLocks noChangeAspect="1"/>
          </p:cNvPicPr>
          <p:nvPr/>
        </p:nvPicPr>
        <p:blipFill>
          <a:blip r:embed="rId1"/>
          <a:stretch>
            <a:fillRect/>
          </a:stretch>
        </p:blipFill>
        <p:spPr>
          <a:xfrm>
            <a:off x="0" y="0"/>
            <a:ext cx="6770370" cy="10287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212" name="Shape 212"/>
        <p:cNvGrpSpPr/>
        <p:nvPr/>
      </p:nvGrpSpPr>
      <p:grpSpPr>
        <a:xfrm>
          <a:off x="0" y="0"/>
          <a:ext cx="0" cy="0"/>
          <a:chOff x="0" y="0"/>
          <a:chExt cx="0" cy="0"/>
        </a:xfrm>
      </p:grpSpPr>
      <p:grpSp>
        <p:nvGrpSpPr>
          <p:cNvPr id="213" name="Google Shape;213;p17"/>
          <p:cNvGrpSpPr/>
          <p:nvPr/>
        </p:nvGrpSpPr>
        <p:grpSpPr>
          <a:xfrm>
            <a:off x="10472" y="11782"/>
            <a:ext cx="18277524" cy="3086100"/>
            <a:chOff x="0" y="0"/>
            <a:chExt cx="4813834" cy="812800"/>
          </a:xfrm>
        </p:grpSpPr>
        <p:sp>
          <p:nvSpPr>
            <p:cNvPr id="214" name="Google Shape;214;p17"/>
            <p:cNvSpPr/>
            <p:nvPr/>
          </p:nvSpPr>
          <p:spPr>
            <a:xfrm>
              <a:off x="0" y="0"/>
              <a:ext cx="4813834" cy="766933"/>
            </a:xfrm>
            <a:custGeom>
              <a:avLst/>
              <a:gdLst/>
              <a:ahLst/>
              <a:cxnLst/>
              <a:rect l="l" t="t" r="r" b="b"/>
              <a:pathLst>
                <a:path w="4813834" h="766933" extrusionOk="0">
                  <a:moveTo>
                    <a:pt x="0" y="0"/>
                  </a:moveTo>
                  <a:lnTo>
                    <a:pt x="4813834" y="0"/>
                  </a:lnTo>
                  <a:lnTo>
                    <a:pt x="4813834" y="766933"/>
                  </a:lnTo>
                  <a:lnTo>
                    <a:pt x="0" y="766933"/>
                  </a:lnTo>
                  <a:close/>
                </a:path>
              </a:pathLst>
            </a:custGeom>
            <a:solidFill>
              <a:srgbClr val="000000"/>
            </a:solidFill>
            <a:ln>
              <a:noFill/>
            </a:ln>
          </p:spPr>
        </p:sp>
        <p:sp>
          <p:nvSpPr>
            <p:cNvPr id="215" name="Google Shape;215;p17"/>
            <p:cNvSpPr txBox="1"/>
            <p:nvPr/>
          </p:nvSpPr>
          <p:spPr>
            <a:xfrm>
              <a:off x="0" y="0"/>
              <a:ext cx="812800" cy="812800"/>
            </a:xfrm>
            <a:prstGeom prst="rect">
              <a:avLst/>
            </a:prstGeom>
            <a:noFill/>
            <a:ln>
              <a:noFill/>
            </a:ln>
          </p:spPr>
          <p:txBody>
            <a:bodyPr spcFirstLastPara="1" wrap="square" lIns="50800" tIns="50800" rIns="50800" bIns="50800" anchor="ctr" anchorCtr="0">
              <a:noAutofit/>
            </a:bodyPr>
            <a:lstStyle/>
            <a:p>
              <a:pPr marL="0" marR="0" lvl="0" indent="0" algn="ctr" rtl="0">
                <a:lnSpc>
                  <a:spcPct val="9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16" name="Google Shape;216;p17"/>
          <p:cNvSpPr txBox="1"/>
          <p:nvPr/>
        </p:nvSpPr>
        <p:spPr>
          <a:xfrm>
            <a:off x="943147" y="639082"/>
            <a:ext cx="16244079" cy="101536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55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Mesh convergence</a:t>
            </a:r>
            <a:endParaRPr lang="en-US" sz="55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endParaRPr>
          </a:p>
        </p:txBody>
      </p:sp>
      <p:graphicFrame>
        <p:nvGraphicFramePr>
          <p:cNvPr id="1" name="Table 0"/>
          <p:cNvGraphicFramePr/>
          <p:nvPr>
            <p:custDataLst>
              <p:tags r:id="rId2"/>
            </p:custDataLst>
          </p:nvPr>
        </p:nvGraphicFramePr>
        <p:xfrm>
          <a:off x="52705" y="3098165"/>
          <a:ext cx="6922770" cy="3244850"/>
        </p:xfrm>
        <a:graphic>
          <a:graphicData uri="http://schemas.openxmlformats.org/drawingml/2006/table">
            <a:tbl>
              <a:tblPr/>
              <a:tblGrid>
                <a:gridCol w="2667635"/>
                <a:gridCol w="4255135"/>
              </a:tblGrid>
              <a:tr h="463550">
                <a:tc>
                  <a:txBody>
                    <a:bodyPr/>
                    <a:p>
                      <a:pPr algn="l" fontAlgn="ctr"/>
                      <a:r>
                        <a:rPr lang="en-US" altLang="zh-CN" sz="2400" b="1" i="0">
                          <a:solidFill>
                            <a:srgbClr val="000000"/>
                          </a:solidFill>
                          <a:latin typeface="Arial" panose="020B0604020202020204" pitchFamily="34" charset="0"/>
                          <a:ea typeface="Calibri" panose="020F0502020204030204"/>
                          <a:cs typeface="Arial" panose="020B0604020202020204" pitchFamily="34" charset="0"/>
                        </a:rPr>
                        <a:t>Mesh Size (mm)</a:t>
                      </a:r>
                      <a:endParaRPr lang="en-US" altLang="zh-CN" sz="2400" b="1"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a:noFill/>
                    </a:lnT>
                    <a:lnB w="6350" cap="flat" cmpd="sng">
                      <a:solidFill>
                        <a:srgbClr val="9BC2E6"/>
                      </a:solidFill>
                      <a:prstDash val="solid"/>
                      <a:headEnd type="none" w="med" len="med"/>
                      <a:tailEnd type="none" w="med" len="med"/>
                    </a:lnB>
                    <a:solidFill>
                      <a:srgbClr val="DDEBF7"/>
                    </a:solidFill>
                  </a:tcPr>
                </a:tc>
                <a:tc>
                  <a:txBody>
                    <a:bodyPr/>
                    <a:p>
                      <a:pPr algn="l" fontAlgn="ctr"/>
                      <a:r>
                        <a:rPr lang="en-US" altLang="zh-CN" sz="2400" b="1" i="0">
                          <a:solidFill>
                            <a:srgbClr val="000000"/>
                          </a:solidFill>
                          <a:latin typeface="Arial" panose="020B0604020202020204" pitchFamily="34" charset="0"/>
                          <a:ea typeface="Calibri" panose="020F0502020204030204"/>
                          <a:cs typeface="Arial" panose="020B0604020202020204" pitchFamily="34" charset="0"/>
                        </a:rPr>
                        <a:t>Max of Maximum stress in MPA</a:t>
                      </a:r>
                      <a:endParaRPr lang="en-US" altLang="zh-CN" sz="2400" b="1"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a:noFill/>
                    </a:lnT>
                    <a:lnB w="6350" cap="flat" cmpd="sng">
                      <a:solidFill>
                        <a:srgbClr val="9BC2E6"/>
                      </a:solidFill>
                      <a:prstDash val="solid"/>
                      <a:headEnd type="none" w="med" len="med"/>
                      <a:tailEnd type="none" w="med" len="med"/>
                    </a:lnB>
                    <a:solidFill>
                      <a:srgbClr val="DDEBF7"/>
                    </a:solidFill>
                  </a:tcPr>
                </a:tc>
              </a:tr>
              <a:tr h="463550">
                <a:tc>
                  <a:txBody>
                    <a:bodyPr/>
                    <a:p>
                      <a:pPr algn="r" fontAlgn="ctr"/>
                      <a:r>
                        <a:rPr lang="en-US" altLang="zh-CN" sz="2400" b="0" i="0">
                          <a:solidFill>
                            <a:srgbClr val="000000"/>
                          </a:solidFill>
                          <a:latin typeface="Arial" panose="020B0604020202020204" pitchFamily="34" charset="0"/>
                          <a:ea typeface="Calibri" panose="020F0502020204030204"/>
                          <a:cs typeface="Arial" panose="020B0604020202020204" pitchFamily="34" charset="0"/>
                        </a:rPr>
                        <a:t>3</a:t>
                      </a:r>
                      <a:endParaRPr lang="en-US" altLang="zh-CN" sz="2400" b="0"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w="6350" cap="flat" cmpd="sng">
                      <a:solidFill>
                        <a:srgbClr val="9BC2E6"/>
                      </a:solidFill>
                      <a:prstDash val="solid"/>
                      <a:headEnd type="none" w="med" len="med"/>
                      <a:tailEnd type="none" w="med" len="med"/>
                    </a:lnT>
                    <a:lnB>
                      <a:noFill/>
                    </a:lnB>
                    <a:noFill/>
                  </a:tcPr>
                </a:tc>
                <a:tc>
                  <a:txBody>
                    <a:bodyPr/>
                    <a:p>
                      <a:pPr algn="r" fontAlgn="ctr"/>
                      <a:r>
                        <a:rPr lang="en-US" altLang="zh-CN" sz="2400" b="0" i="0">
                          <a:solidFill>
                            <a:srgbClr val="000000"/>
                          </a:solidFill>
                          <a:latin typeface="Arial" panose="020B0604020202020204" pitchFamily="34" charset="0"/>
                          <a:ea typeface="Calibri" panose="020F0502020204030204"/>
                          <a:cs typeface="Arial" panose="020B0604020202020204" pitchFamily="34" charset="0"/>
                        </a:rPr>
                        <a:t>0.34999</a:t>
                      </a:r>
                      <a:endParaRPr lang="en-US" altLang="zh-CN" sz="2400" b="0"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w="6350" cap="flat" cmpd="sng">
                      <a:solidFill>
                        <a:srgbClr val="9BC2E6"/>
                      </a:solidFill>
                      <a:prstDash val="solid"/>
                      <a:headEnd type="none" w="med" len="med"/>
                      <a:tailEnd type="none" w="med" len="med"/>
                    </a:lnT>
                    <a:lnB>
                      <a:noFill/>
                    </a:lnB>
                    <a:noFill/>
                  </a:tcPr>
                </a:tc>
              </a:tr>
              <a:tr h="463550">
                <a:tc>
                  <a:txBody>
                    <a:bodyPr/>
                    <a:p>
                      <a:pPr algn="r" fontAlgn="ctr"/>
                      <a:r>
                        <a:rPr lang="en-US" altLang="zh-CN" sz="2400" b="0" i="0">
                          <a:solidFill>
                            <a:srgbClr val="000000"/>
                          </a:solidFill>
                          <a:latin typeface="Arial" panose="020B0604020202020204" pitchFamily="34" charset="0"/>
                          <a:ea typeface="Calibri" panose="020F0502020204030204"/>
                          <a:cs typeface="Arial" panose="020B0604020202020204" pitchFamily="34" charset="0"/>
                        </a:rPr>
                        <a:t>4</a:t>
                      </a:r>
                      <a:endParaRPr lang="en-US" altLang="zh-CN" sz="2400" b="0"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a:noFill/>
                    </a:lnT>
                    <a:lnB>
                      <a:noFill/>
                    </a:lnB>
                    <a:noFill/>
                  </a:tcPr>
                </a:tc>
                <a:tc>
                  <a:txBody>
                    <a:bodyPr/>
                    <a:p>
                      <a:pPr algn="r" fontAlgn="ctr"/>
                      <a:r>
                        <a:rPr lang="en-US" altLang="zh-CN" sz="2400" b="0" i="0">
                          <a:solidFill>
                            <a:srgbClr val="000000"/>
                          </a:solidFill>
                          <a:latin typeface="Arial" panose="020B0604020202020204" pitchFamily="34" charset="0"/>
                          <a:ea typeface="Calibri" panose="020F0502020204030204"/>
                          <a:cs typeface="Arial" panose="020B0604020202020204" pitchFamily="34" charset="0"/>
                        </a:rPr>
                        <a:t>0.31348</a:t>
                      </a:r>
                      <a:endParaRPr lang="en-US" altLang="zh-CN" sz="2400" b="0"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a:noFill/>
                    </a:lnT>
                    <a:lnB>
                      <a:noFill/>
                    </a:lnB>
                    <a:noFill/>
                  </a:tcPr>
                </a:tc>
              </a:tr>
              <a:tr h="463550">
                <a:tc>
                  <a:txBody>
                    <a:bodyPr/>
                    <a:p>
                      <a:pPr algn="r" fontAlgn="ctr"/>
                      <a:r>
                        <a:rPr lang="en-US" altLang="zh-CN" sz="2400" b="0" i="0">
                          <a:solidFill>
                            <a:srgbClr val="000000"/>
                          </a:solidFill>
                          <a:latin typeface="Arial" panose="020B0604020202020204" pitchFamily="34" charset="0"/>
                          <a:ea typeface="Calibri" panose="020F0502020204030204"/>
                          <a:cs typeface="Arial" panose="020B0604020202020204" pitchFamily="34" charset="0"/>
                        </a:rPr>
                        <a:t>7</a:t>
                      </a:r>
                      <a:endParaRPr lang="en-US" altLang="zh-CN" sz="2400" b="0"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a:noFill/>
                    </a:lnT>
                    <a:lnB>
                      <a:noFill/>
                    </a:lnB>
                    <a:noFill/>
                  </a:tcPr>
                </a:tc>
                <a:tc>
                  <a:txBody>
                    <a:bodyPr/>
                    <a:p>
                      <a:pPr algn="r" fontAlgn="ctr"/>
                      <a:r>
                        <a:rPr lang="en-US" altLang="zh-CN" sz="2400" b="0" i="0">
                          <a:solidFill>
                            <a:srgbClr val="000000"/>
                          </a:solidFill>
                          <a:latin typeface="Arial" panose="020B0604020202020204" pitchFamily="34" charset="0"/>
                          <a:ea typeface="Calibri" panose="020F0502020204030204"/>
                          <a:cs typeface="Arial" panose="020B0604020202020204" pitchFamily="34" charset="0"/>
                        </a:rPr>
                        <a:t>0.26267</a:t>
                      </a:r>
                      <a:endParaRPr lang="en-US" altLang="zh-CN" sz="2400" b="0"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a:noFill/>
                    </a:lnT>
                    <a:lnB>
                      <a:noFill/>
                    </a:lnB>
                    <a:noFill/>
                  </a:tcPr>
                </a:tc>
              </a:tr>
              <a:tr h="463550">
                <a:tc>
                  <a:txBody>
                    <a:bodyPr/>
                    <a:p>
                      <a:pPr algn="r" fontAlgn="ctr"/>
                      <a:r>
                        <a:rPr lang="en-US" altLang="zh-CN" sz="2400" b="0" i="0">
                          <a:solidFill>
                            <a:srgbClr val="000000"/>
                          </a:solidFill>
                          <a:latin typeface="Arial" panose="020B0604020202020204" pitchFamily="34" charset="0"/>
                          <a:ea typeface="Calibri" panose="020F0502020204030204"/>
                          <a:cs typeface="Arial" panose="020B0604020202020204" pitchFamily="34" charset="0"/>
                        </a:rPr>
                        <a:t>10</a:t>
                      </a:r>
                      <a:endParaRPr lang="en-US" altLang="zh-CN" sz="2400" b="0"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a:noFill/>
                    </a:lnT>
                    <a:lnB>
                      <a:noFill/>
                    </a:lnB>
                    <a:noFill/>
                  </a:tcPr>
                </a:tc>
                <a:tc>
                  <a:txBody>
                    <a:bodyPr/>
                    <a:p>
                      <a:pPr algn="r" fontAlgn="ctr"/>
                      <a:r>
                        <a:rPr lang="en-US" altLang="zh-CN" sz="2400" b="0" i="0">
                          <a:solidFill>
                            <a:srgbClr val="000000"/>
                          </a:solidFill>
                          <a:latin typeface="Arial" panose="020B0604020202020204" pitchFamily="34" charset="0"/>
                          <a:ea typeface="Calibri" panose="020F0502020204030204"/>
                          <a:cs typeface="Arial" panose="020B0604020202020204" pitchFamily="34" charset="0"/>
                        </a:rPr>
                        <a:t>0.23485</a:t>
                      </a:r>
                      <a:endParaRPr lang="en-US" altLang="zh-CN" sz="2400" b="0"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a:noFill/>
                    </a:lnT>
                    <a:lnB>
                      <a:noFill/>
                    </a:lnB>
                    <a:noFill/>
                  </a:tcPr>
                </a:tc>
              </a:tr>
              <a:tr h="463550">
                <a:tc>
                  <a:txBody>
                    <a:bodyPr/>
                    <a:p>
                      <a:pPr algn="l" fontAlgn="ctr"/>
                      <a:r>
                        <a:rPr lang="en-US" altLang="zh-CN" sz="2400" b="0" i="0">
                          <a:solidFill>
                            <a:srgbClr val="000000"/>
                          </a:solidFill>
                          <a:latin typeface="Arial" panose="020B0604020202020204" pitchFamily="34" charset="0"/>
                          <a:ea typeface="Calibri" panose="020F0502020204030204"/>
                          <a:cs typeface="Arial" panose="020B0604020202020204" pitchFamily="34" charset="0"/>
                        </a:rPr>
                        <a:t>Grand Total</a:t>
                      </a:r>
                      <a:endParaRPr lang="en-US" altLang="zh-CN" sz="2400" b="0"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a:noFill/>
                    </a:lnT>
                    <a:lnB w="6350" cap="flat" cmpd="sng">
                      <a:solidFill>
                        <a:srgbClr val="9BC2E6"/>
                      </a:solidFill>
                      <a:prstDash val="solid"/>
                      <a:headEnd type="none" w="med" len="med"/>
                      <a:tailEnd type="none" w="med" len="med"/>
                    </a:lnB>
                    <a:noFill/>
                  </a:tcPr>
                </a:tc>
                <a:tc>
                  <a:txBody>
                    <a:bodyPr/>
                    <a:p>
                      <a:pPr algn="r" fontAlgn="ctr"/>
                      <a:r>
                        <a:rPr lang="en-US" altLang="zh-CN" sz="2400" b="0" i="0">
                          <a:solidFill>
                            <a:srgbClr val="000000"/>
                          </a:solidFill>
                          <a:latin typeface="Arial" panose="020B0604020202020204" pitchFamily="34" charset="0"/>
                          <a:ea typeface="Calibri" panose="020F0502020204030204"/>
                          <a:cs typeface="Arial" panose="020B0604020202020204" pitchFamily="34" charset="0"/>
                        </a:rPr>
                        <a:t>1.16099</a:t>
                      </a:r>
                      <a:endParaRPr lang="en-US" altLang="zh-CN" sz="2400" b="0"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a:noFill/>
                    </a:lnT>
                    <a:lnB w="6350" cap="flat" cmpd="sng">
                      <a:solidFill>
                        <a:srgbClr val="9BC2E6"/>
                      </a:solidFill>
                      <a:prstDash val="solid"/>
                      <a:headEnd type="none" w="med" len="med"/>
                      <a:tailEnd type="none" w="med" len="med"/>
                    </a:lnB>
                    <a:noFill/>
                  </a:tcPr>
                </a:tc>
              </a:tr>
              <a:tr h="463550">
                <a:tc>
                  <a:txBody>
                    <a:bodyPr/>
                    <a:p>
                      <a:pPr algn="l" fontAlgn="ctr"/>
                      <a:r>
                        <a:rPr lang="en-US" altLang="zh-CN" sz="2400" b="1" i="0">
                          <a:solidFill>
                            <a:srgbClr val="000000"/>
                          </a:solidFill>
                          <a:latin typeface="Arial" panose="020B0604020202020204" pitchFamily="34" charset="0"/>
                          <a:ea typeface="Calibri" panose="020F0502020204030204"/>
                          <a:cs typeface="Arial" panose="020B0604020202020204" pitchFamily="34" charset="0"/>
                        </a:rPr>
                        <a:t>Grand Total</a:t>
                      </a:r>
                      <a:endParaRPr lang="en-US" altLang="zh-CN" sz="2400" b="1"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w="6350" cap="flat" cmpd="sng">
                      <a:solidFill>
                        <a:srgbClr val="9BC2E6"/>
                      </a:solidFill>
                      <a:prstDash val="solid"/>
                      <a:headEnd type="none" w="med" len="med"/>
                      <a:tailEnd type="none" w="med" len="med"/>
                    </a:lnT>
                    <a:lnB w="6350" cap="flat" cmpd="sng">
                      <a:solidFill>
                        <a:srgbClr val="9BC2E6"/>
                      </a:solidFill>
                      <a:prstDash val="solid"/>
                      <a:headEnd type="none" w="med" len="med"/>
                      <a:tailEnd type="none" w="med" len="med"/>
                    </a:lnB>
                    <a:solidFill>
                      <a:srgbClr val="DDEBF7"/>
                    </a:solidFill>
                  </a:tcPr>
                </a:tc>
                <a:tc>
                  <a:txBody>
                    <a:bodyPr/>
                    <a:p>
                      <a:pPr algn="r" fontAlgn="ctr"/>
                      <a:r>
                        <a:rPr lang="en-US" altLang="zh-CN" sz="2400" b="1" i="0">
                          <a:solidFill>
                            <a:srgbClr val="000000"/>
                          </a:solidFill>
                          <a:latin typeface="Arial" panose="020B0604020202020204" pitchFamily="34" charset="0"/>
                          <a:ea typeface="Calibri" panose="020F0502020204030204"/>
                          <a:cs typeface="Arial" panose="020B0604020202020204" pitchFamily="34" charset="0"/>
                        </a:rPr>
                        <a:t>1.16099</a:t>
                      </a:r>
                      <a:endParaRPr lang="en-US" altLang="zh-CN" sz="2400" b="1" i="0">
                        <a:solidFill>
                          <a:srgbClr val="000000"/>
                        </a:solidFill>
                        <a:latin typeface="Arial" panose="020B0604020202020204" pitchFamily="34" charset="0"/>
                        <a:ea typeface="Calibri" panose="020F0502020204030204"/>
                        <a:cs typeface="Arial" panose="020B0604020202020204" pitchFamily="34" charset="0"/>
                      </a:endParaRPr>
                    </a:p>
                  </a:txBody>
                  <a:tcPr marL="6667" marR="6667" marT="6667" marB="0" anchor="ctr" anchorCtr="0">
                    <a:lnL>
                      <a:noFill/>
                    </a:lnL>
                    <a:lnR>
                      <a:noFill/>
                    </a:lnR>
                    <a:lnT w="6350" cap="flat" cmpd="sng">
                      <a:solidFill>
                        <a:srgbClr val="9BC2E6"/>
                      </a:solidFill>
                      <a:prstDash val="solid"/>
                      <a:headEnd type="none" w="med" len="med"/>
                      <a:tailEnd type="none" w="med" len="med"/>
                    </a:lnT>
                    <a:lnB w="6350" cap="flat" cmpd="sng">
                      <a:solidFill>
                        <a:srgbClr val="9BC2E6"/>
                      </a:solidFill>
                      <a:prstDash val="solid"/>
                      <a:headEnd type="none" w="med" len="med"/>
                      <a:tailEnd type="none" w="med" len="med"/>
                    </a:lnB>
                    <a:solidFill>
                      <a:srgbClr val="DDEBF7"/>
                    </a:solidFill>
                  </a:tcPr>
                </a:tc>
              </a:tr>
            </a:tbl>
          </a:graphicData>
        </a:graphic>
      </p:graphicFrame>
      <p:graphicFrame>
        <p:nvGraphicFramePr>
          <p:cNvPr id="3" name="Chart 2"/>
          <p:cNvGraphicFramePr/>
          <p:nvPr/>
        </p:nvGraphicFramePr>
        <p:xfrm>
          <a:off x="9097010" y="2923540"/>
          <a:ext cx="7412990" cy="3771265"/>
        </p:xfrm>
        <a:graphic>
          <a:graphicData uri="http://schemas.openxmlformats.org/drawingml/2006/chart">
            <c:chart xmlns:c="http://schemas.openxmlformats.org/drawingml/2006/chart" xmlns:r="http://schemas.openxmlformats.org/officeDocument/2006/relationships" r:id="rId1"/>
          </a:graphicData>
        </a:graphic>
      </p:graphicFrame>
      <p:sp>
        <p:nvSpPr>
          <p:cNvPr id="2" name="Text Box 1"/>
          <p:cNvSpPr txBox="1"/>
          <p:nvPr/>
        </p:nvSpPr>
        <p:spPr>
          <a:xfrm>
            <a:off x="770890" y="7679055"/>
            <a:ext cx="16677005" cy="2277745"/>
          </a:xfrm>
          <a:prstGeom prst="rect">
            <a:avLst/>
          </a:prstGeom>
          <a:noFill/>
        </p:spPr>
        <p:txBody>
          <a:bodyPr wrap="square" rtlCol="0">
            <a:noAutofit/>
          </a:bodyPr>
          <a:p>
            <a:r>
              <a:rPr lang="en-US" sz="3200"/>
              <a:t>result show mesh convergence for transient strcutral as well with each mesh refinement the stress is increasing but the amount  by which it increases tends to decrease with each mesh refinement causing the curve to flatten which implies mesh convergence</a:t>
            </a:r>
            <a:endParaRPr lang="en-US" sz="3200"/>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1" fill="hold" grpId="0" nodeType="clickEffect">
                                  <p:stCondLst>
                                    <p:cond delay="0"/>
                                  </p:stCondLst>
                                  <p:childTnLst>
                                    <p:set>
                                      <p:cBhvr>
                                        <p:cTn id="6" dur="1000" fill="hold">
                                          <p:stCondLst>
                                            <p:cond delay="0"/>
                                          </p:stCondLst>
                                        </p:cTn>
                                        <p:tgtEl>
                                          <p:spTgt spid="216"/>
                                        </p:tgtEl>
                                        <p:attrNameLst>
                                          <p:attrName>style.visibility</p:attrName>
                                        </p:attrNameLst>
                                      </p:cBhvr>
                                      <p:to>
                                        <p:strVal val="visible"/>
                                      </p:to>
                                    </p:set>
                                    <p:anim calcmode="lin" valueType="num">
                                      <p:cBhvr additive="base">
                                        <p:cTn id="7" dur="1000" fill="hold"/>
                                        <p:tgtEl>
                                          <p:spTgt spid="216"/>
                                        </p:tgtEl>
                                        <p:attrNameLst>
                                          <p:attrName>ppt_x</p:attrName>
                                        </p:attrNameLst>
                                      </p:cBhvr>
                                      <p:tavLst>
                                        <p:tav tm="0" fmla="">
                                          <p:val>
                                            <p:strVal val="#ppt_x"/>
                                          </p:val>
                                        </p:tav>
                                        <p:tav tm="100000" fmla="">
                                          <p:val>
                                            <p:strVal val="#ppt_x"/>
                                          </p:val>
                                        </p:tav>
                                      </p:tavLst>
                                    </p:anim>
                                    <p:anim calcmode="lin" valueType="num">
                                      <p:cBhvr additive="base">
                                        <p:cTn id="8" dur="1000" fill="hold"/>
                                        <p:tgtEl>
                                          <p:spTgt spid="216"/>
                                        </p:tgtEl>
                                        <p:attrNameLst>
                                          <p:attrName>ppt_y</p:attrName>
                                        </p:attrNameLst>
                                      </p:cBhvr>
                                      <p:tavLst>
                                        <p:tav tm="0" fmla="">
                                          <p:val>
                                            <p:strVal val="0-#ppt_h/2"/>
                                          </p:val>
                                        </p:tav>
                                        <p:tav tm="100000" fmla="">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9" presetClass="entr" presetSubtype="0" fill="hold" nodeType="clickEffect">
                                  <p:stCondLst>
                                    <p:cond delay="0"/>
                                  </p:stCondLst>
                                  <p:childTnLst>
                                    <p:set>
                                      <p:cBhvr>
                                        <p:cTn id="12" dur="1" fill="hold">
                                          <p:stCondLst>
                                            <p:cond delay="0"/>
                                          </p:stCondLst>
                                        </p:cTn>
                                        <p:tgtEl>
                                          <p:spTgt spid="1"/>
                                        </p:tgtEl>
                                        <p:attrNameLst>
                                          <p:attrName>style.visibility</p:attrName>
                                        </p:attrNameLst>
                                      </p:cBhvr>
                                      <p:to>
                                        <p:strVal val="visible"/>
                                      </p:to>
                                    </p:set>
                                    <p:anim calcmode="lin" valueType="num">
                                      <p:cBhvr>
                                        <p:cTn id="13" dur="1000" fill="hold"/>
                                        <p:tgtEl>
                                          <p:spTgt spid="1"/>
                                        </p:tgtEl>
                                        <p:attrNameLst>
                                          <p:attrName>ppt_x</p:attrName>
                                        </p:attrNameLst>
                                      </p:cBhvr>
                                      <p:tavLst>
                                        <p:tav tm="0">
                                          <p:val>
                                            <p:strVal val="#ppt_x-.2"/>
                                          </p:val>
                                        </p:tav>
                                        <p:tav tm="100000">
                                          <p:val>
                                            <p:strVal val="#ppt_x"/>
                                          </p:val>
                                        </p:tav>
                                      </p:tavLst>
                                    </p:anim>
                                    <p:anim calcmode="lin" valueType="num">
                                      <p:cBhvr>
                                        <p:cTn id="14" dur="1000" fill="hold"/>
                                        <p:tgtEl>
                                          <p:spTgt spid="1"/>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
                                        </p:tgtEl>
                                      </p:cBhvr>
                                    </p:animEffect>
                                  </p:childTnLst>
                                </p:cTn>
                              </p:par>
                              <p:par>
                                <p:cTn id="16" presetID="29"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1000" fill="hold"/>
                                        <p:tgtEl>
                                          <p:spTgt spid="3"/>
                                        </p:tgtEl>
                                        <p:attrNameLst>
                                          <p:attrName>ppt_x</p:attrName>
                                        </p:attrNameLst>
                                      </p:cBhvr>
                                      <p:tavLst>
                                        <p:tav tm="0">
                                          <p:val>
                                            <p:strVal val="#ppt_x-.2"/>
                                          </p:val>
                                        </p:tav>
                                        <p:tav tm="100000">
                                          <p:val>
                                            <p:strVal val="#ppt_x"/>
                                          </p:val>
                                        </p:tav>
                                      </p:tavLst>
                                    </p:anim>
                                    <p:anim calcmode="lin" valueType="num">
                                      <p:cBhvr>
                                        <p:cTn id="19"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20" dur="1000"/>
                                        <p:tgtEl>
                                          <p:spTgt spid="3"/>
                                        </p:tgtEl>
                                      </p:cBhvr>
                                    </p:animEffect>
                                  </p:childTnLst>
                                </p:cTn>
                              </p:par>
                              <p:par>
                                <p:cTn id="21" presetID="29"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1000" fill="hold"/>
                                        <p:tgtEl>
                                          <p:spTgt spid="2"/>
                                        </p:tgtEl>
                                        <p:attrNameLst>
                                          <p:attrName>ppt_x</p:attrName>
                                        </p:attrNameLst>
                                      </p:cBhvr>
                                      <p:tavLst>
                                        <p:tav tm="0">
                                          <p:val>
                                            <p:strVal val="#ppt_x-.2"/>
                                          </p:val>
                                        </p:tav>
                                        <p:tav tm="100000">
                                          <p:val>
                                            <p:strVal val="#ppt_x"/>
                                          </p:val>
                                        </p:tav>
                                      </p:tavLst>
                                    </p:anim>
                                    <p:anim calcmode="lin" valueType="num">
                                      <p:cBhvr>
                                        <p:cTn id="24"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2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p:bldP spid="216" grpId="1"/>
      <p:bldP spid="2" grpId="0"/>
      <p:bldP spid="2"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595" name="Shape 595"/>
        <p:cNvGrpSpPr/>
        <p:nvPr/>
      </p:nvGrpSpPr>
      <p:grpSpPr>
        <a:xfrm>
          <a:off x="0" y="0"/>
          <a:ext cx="0" cy="0"/>
          <a:chOff x="0" y="0"/>
          <a:chExt cx="0" cy="0"/>
        </a:xfrm>
      </p:grpSpPr>
      <p:grpSp>
        <p:nvGrpSpPr>
          <p:cNvPr id="596" name="Google Shape;596;p31"/>
          <p:cNvGrpSpPr/>
          <p:nvPr/>
        </p:nvGrpSpPr>
        <p:grpSpPr>
          <a:xfrm>
            <a:off x="0" y="-216991"/>
            <a:ext cx="9144000" cy="10503991"/>
            <a:chOff x="0" y="-57150"/>
            <a:chExt cx="2408296" cy="2766483"/>
          </a:xfrm>
        </p:grpSpPr>
        <p:sp>
          <p:nvSpPr>
            <p:cNvPr id="597" name="Google Shape;597;p31"/>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1649FF"/>
            </a:solidFill>
            <a:ln>
              <a:noFill/>
            </a:ln>
          </p:spPr>
        </p:sp>
        <p:sp>
          <p:nvSpPr>
            <p:cNvPr id="598" name="Google Shape;598;p31"/>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99" name="Google Shape;599;p31"/>
          <p:cNvSpPr txBox="1"/>
          <p:nvPr/>
        </p:nvSpPr>
        <p:spPr>
          <a:xfrm>
            <a:off x="3729073" y="3619500"/>
            <a:ext cx="10829854" cy="15240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0000">
                <a:solidFill>
                  <a:srgbClr val="000000"/>
                </a:solidFill>
                <a:latin typeface="Archivo Black" panose="020B0A03020202020B04"/>
                <a:ea typeface="Archivo Black" panose="020B0A03020202020B04"/>
                <a:cs typeface="Archivo Black" panose="020B0A03020202020B04"/>
                <a:sym typeface="Archivo Black" panose="020B0A03020202020B04"/>
              </a:rPr>
              <a:t>THANK YOU!</a:t>
            </a:r>
            <a:endParaRPr lang="en-US" sz="10000">
              <a:solidFill>
                <a:srgbClr val="000000"/>
              </a:solidFill>
              <a:latin typeface="Archivo Black" panose="020B0A03020202020B04"/>
              <a:ea typeface="Archivo Black" panose="020B0A03020202020B04"/>
              <a:cs typeface="Archivo Black" panose="020B0A03020202020B04"/>
              <a:sym typeface="Archivo Black" panose="020B0A03020202020B04"/>
            </a:endParaRPr>
          </a:p>
        </p:txBody>
      </p:sp>
      <p:sp>
        <p:nvSpPr>
          <p:cNvPr id="600" name="Google Shape;600;p31"/>
          <p:cNvSpPr txBox="1"/>
          <p:nvPr/>
        </p:nvSpPr>
        <p:spPr>
          <a:xfrm>
            <a:off x="5703818" y="5366288"/>
            <a:ext cx="6880363" cy="69977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a:solidFill>
                  <a:srgbClr val="000000"/>
                </a:solidFill>
                <a:latin typeface="Roboto" panose="02000000000000000000"/>
                <a:ea typeface="Roboto" panose="02000000000000000000"/>
                <a:cs typeface="Roboto" panose="02000000000000000000"/>
                <a:sym typeface="Roboto" panose="02000000000000000000"/>
              </a:rPr>
              <a:t>.</a:t>
            </a:r>
            <a:endParaRPr lang="en-US" sz="3500">
              <a:solidFill>
                <a:srgbClr val="000000"/>
              </a:solidFill>
              <a:latin typeface="Roboto" panose="02000000000000000000"/>
              <a:ea typeface="Roboto" panose="02000000000000000000"/>
              <a:cs typeface="Roboto" panose="02000000000000000000"/>
              <a:sym typeface="Roboto" panose="02000000000000000000"/>
            </a:endParaRPr>
          </a:p>
        </p:txBody>
      </p:sp>
      <p:grpSp>
        <p:nvGrpSpPr>
          <p:cNvPr id="601" name="Google Shape;601;p31"/>
          <p:cNvGrpSpPr/>
          <p:nvPr/>
        </p:nvGrpSpPr>
        <p:grpSpPr>
          <a:xfrm>
            <a:off x="4227115" y="2567901"/>
            <a:ext cx="9833770" cy="4663958"/>
            <a:chOff x="0" y="-1"/>
            <a:chExt cx="13111694" cy="6218612"/>
          </a:xfrm>
        </p:grpSpPr>
        <p:cxnSp>
          <p:nvCxnSpPr>
            <p:cNvPr id="602" name="Google Shape;602;p31"/>
            <p:cNvCxnSpPr/>
            <p:nvPr/>
          </p:nvCxnSpPr>
          <p:spPr>
            <a:xfrm>
              <a:off x="0" y="6218611"/>
              <a:ext cx="13111694" cy="0"/>
            </a:xfrm>
            <a:prstGeom prst="straightConnector1">
              <a:avLst/>
            </a:prstGeom>
            <a:noFill/>
            <a:ln w="101600" cap="flat" cmpd="sng">
              <a:solidFill>
                <a:srgbClr val="000000"/>
              </a:solidFill>
              <a:prstDash val="solid"/>
              <a:round/>
              <a:headEnd type="diamond" w="lg" len="lg"/>
              <a:tailEnd type="diamond" w="lg" len="lg"/>
            </a:ln>
          </p:spPr>
        </p:cxnSp>
        <p:cxnSp>
          <p:nvCxnSpPr>
            <p:cNvPr id="603" name="Google Shape;603;p31"/>
            <p:cNvCxnSpPr/>
            <p:nvPr/>
          </p:nvCxnSpPr>
          <p:spPr>
            <a:xfrm rot="10800000">
              <a:off x="0" y="0"/>
              <a:ext cx="13111694" cy="0"/>
            </a:xfrm>
            <a:prstGeom prst="straightConnector1">
              <a:avLst/>
            </a:prstGeom>
            <a:noFill/>
            <a:ln w="101600" cap="flat" cmpd="sng">
              <a:solidFill>
                <a:srgbClr val="000000"/>
              </a:solidFill>
              <a:prstDash val="solid"/>
              <a:round/>
              <a:headEnd type="diamond" w="lg" len="lg"/>
              <a:tailEnd type="diamond" w="lg" len="lg"/>
            </a:ln>
          </p:spPr>
        </p:cxnSp>
        <p:cxnSp>
          <p:nvCxnSpPr>
            <p:cNvPr id="604" name="Google Shape;604;p31"/>
            <p:cNvCxnSpPr/>
            <p:nvPr/>
          </p:nvCxnSpPr>
          <p:spPr>
            <a:xfrm rot="-5400000">
              <a:off x="9976988" y="3134705"/>
              <a:ext cx="6167811" cy="0"/>
            </a:xfrm>
            <a:prstGeom prst="straightConnector1">
              <a:avLst/>
            </a:prstGeom>
            <a:noFill/>
            <a:ln w="101600" cap="flat" cmpd="sng">
              <a:solidFill>
                <a:srgbClr val="000000"/>
              </a:solidFill>
              <a:prstDash val="solid"/>
              <a:round/>
              <a:headEnd type="diamond" w="lg" len="lg"/>
              <a:tailEnd type="diamond" w="lg" len="lg"/>
            </a:ln>
          </p:spPr>
        </p:cxnSp>
        <p:cxnSp>
          <p:nvCxnSpPr>
            <p:cNvPr id="605" name="Google Shape;605;p31"/>
            <p:cNvCxnSpPr/>
            <p:nvPr/>
          </p:nvCxnSpPr>
          <p:spPr>
            <a:xfrm rot="-5400000">
              <a:off x="-3033105" y="3083905"/>
              <a:ext cx="6167811" cy="0"/>
            </a:xfrm>
            <a:prstGeom prst="straightConnector1">
              <a:avLst/>
            </a:prstGeom>
            <a:noFill/>
            <a:ln w="101600" cap="flat" cmpd="sng">
              <a:solidFill>
                <a:srgbClr val="000000"/>
              </a:solidFill>
              <a:prstDash val="solid"/>
              <a:round/>
              <a:headEnd type="diamond" w="lg" len="lg"/>
              <a:tailEnd type="diamond" w="lg" len="lg"/>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1"/>
                                        </p:tgtEl>
                                        <p:attrNameLst>
                                          <p:attrName>style.visibility</p:attrName>
                                        </p:attrNameLst>
                                      </p:cBhvr>
                                      <p:to>
                                        <p:strVal val="visible"/>
                                      </p:to>
                                    </p:set>
                                    <p:animEffect transition="in" filter="fade">
                                      <p:cBhvr>
                                        <p:cTn id="7" dur="500"/>
                                        <p:tgtEl>
                                          <p:spTgt spid="6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9"/>
                                        </p:tgtEl>
                                        <p:attrNameLst>
                                          <p:attrName>style.visibility</p:attrName>
                                        </p:attrNameLst>
                                      </p:cBhvr>
                                      <p:to>
                                        <p:strVal val="visible"/>
                                      </p:to>
                                    </p:set>
                                    <p:animEffect transition="in" filter="fade">
                                      <p:cBhvr>
                                        <p:cTn id="12" dur="500"/>
                                        <p:tgtEl>
                                          <p:spTgt spid="59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00"/>
                                        </p:tgtEl>
                                        <p:attrNameLst>
                                          <p:attrName>style.visibility</p:attrName>
                                        </p:attrNameLst>
                                      </p:cBhvr>
                                      <p:to>
                                        <p:strVal val="visible"/>
                                      </p:to>
                                    </p:set>
                                    <p:animEffect transition="in" filter="fade">
                                      <p:cBhvr>
                                        <p:cTn id="16" dur="500"/>
                                        <p:tgtEl>
                                          <p:spTgt spid="6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435" name="Shape 435"/>
        <p:cNvGrpSpPr/>
        <p:nvPr/>
      </p:nvGrpSpPr>
      <p:grpSpPr>
        <a:xfrm>
          <a:off x="0" y="0"/>
          <a:ext cx="0" cy="0"/>
          <a:chOff x="0" y="0"/>
          <a:chExt cx="0" cy="0"/>
        </a:xfrm>
      </p:grpSpPr>
      <p:sp>
        <p:nvSpPr>
          <p:cNvPr id="436" name="Google Shape;436;p25"/>
          <p:cNvSpPr/>
          <p:nvPr/>
        </p:nvSpPr>
        <p:spPr>
          <a:xfrm rot="189358">
            <a:off x="710991" y="7583475"/>
            <a:ext cx="6415393" cy="528471"/>
          </a:xfrm>
          <a:custGeom>
            <a:avLst/>
            <a:gdLst/>
            <a:ahLst/>
            <a:cxnLst/>
            <a:rect l="l" t="t" r="r" b="b"/>
            <a:pathLst>
              <a:path w="6421717" h="528992" extrusionOk="0">
                <a:moveTo>
                  <a:pt x="6364251" y="0"/>
                </a:moveTo>
                <a:cubicBezTo>
                  <a:pt x="6373769" y="32948"/>
                  <a:pt x="6379261" y="59672"/>
                  <a:pt x="6389145" y="85298"/>
                </a:cubicBezTo>
                <a:cubicBezTo>
                  <a:pt x="6398663" y="110192"/>
                  <a:pt x="6431611" y="125202"/>
                  <a:pt x="6418798" y="161810"/>
                </a:cubicBezTo>
                <a:cubicBezTo>
                  <a:pt x="6377064" y="173159"/>
                  <a:pt x="6336795" y="181579"/>
                  <a:pt x="6289203" y="171329"/>
                </a:cubicBezTo>
                <a:cubicBezTo>
                  <a:pt x="6235388" y="159614"/>
                  <a:pt x="6177547" y="165837"/>
                  <a:pt x="6121535" y="166203"/>
                </a:cubicBezTo>
                <a:cubicBezTo>
                  <a:pt x="5961921" y="167302"/>
                  <a:pt x="5802307" y="167302"/>
                  <a:pt x="5643059" y="171329"/>
                </a:cubicBezTo>
                <a:cubicBezTo>
                  <a:pt x="5490401" y="175356"/>
                  <a:pt x="5338108" y="184874"/>
                  <a:pt x="5185450" y="190365"/>
                </a:cubicBezTo>
                <a:cubicBezTo>
                  <a:pt x="5000942" y="196955"/>
                  <a:pt x="4816800" y="200982"/>
                  <a:pt x="4632293" y="208303"/>
                </a:cubicBezTo>
                <a:cubicBezTo>
                  <a:pt x="4492813" y="213795"/>
                  <a:pt x="4353334" y="224045"/>
                  <a:pt x="4213855" y="230269"/>
                </a:cubicBezTo>
                <a:cubicBezTo>
                  <a:pt x="4050946" y="237956"/>
                  <a:pt x="3887671" y="243448"/>
                  <a:pt x="3724396" y="250403"/>
                </a:cubicBezTo>
                <a:cubicBezTo>
                  <a:pt x="3687787" y="251868"/>
                  <a:pt x="3651178" y="255529"/>
                  <a:pt x="3614570" y="258091"/>
                </a:cubicBezTo>
                <a:cubicBezTo>
                  <a:pt x="3427865" y="270904"/>
                  <a:pt x="3241527" y="283717"/>
                  <a:pt x="3054822" y="296530"/>
                </a:cubicBezTo>
                <a:cubicBezTo>
                  <a:pt x="2913879" y="306049"/>
                  <a:pt x="2772569" y="315567"/>
                  <a:pt x="2631625" y="325085"/>
                </a:cubicBezTo>
                <a:cubicBezTo>
                  <a:pt x="2511549" y="333139"/>
                  <a:pt x="2391106" y="340461"/>
                  <a:pt x="2271030" y="349247"/>
                </a:cubicBezTo>
                <a:cubicBezTo>
                  <a:pt x="2153149" y="357667"/>
                  <a:pt x="2035635" y="368650"/>
                  <a:pt x="1918122" y="376703"/>
                </a:cubicBezTo>
                <a:cubicBezTo>
                  <a:pt x="1658199" y="395008"/>
                  <a:pt x="1397911" y="408553"/>
                  <a:pt x="1138356" y="430518"/>
                </a:cubicBezTo>
                <a:cubicBezTo>
                  <a:pt x="893809" y="451385"/>
                  <a:pt x="650361" y="481038"/>
                  <a:pt x="406181" y="505200"/>
                </a:cubicBezTo>
                <a:cubicBezTo>
                  <a:pt x="301480" y="515450"/>
                  <a:pt x="196047" y="523138"/>
                  <a:pt x="90980" y="528629"/>
                </a:cubicBezTo>
                <a:cubicBezTo>
                  <a:pt x="37531" y="531558"/>
                  <a:pt x="18861" y="516915"/>
                  <a:pt x="5682" y="478476"/>
                </a:cubicBezTo>
                <a:cubicBezTo>
                  <a:pt x="-11524" y="425027"/>
                  <a:pt x="10807" y="388052"/>
                  <a:pt x="66452" y="395374"/>
                </a:cubicBezTo>
                <a:cubicBezTo>
                  <a:pt x="135643" y="404892"/>
                  <a:pt x="201538" y="392445"/>
                  <a:pt x="268898" y="384757"/>
                </a:cubicBezTo>
                <a:cubicBezTo>
                  <a:pt x="381287" y="371944"/>
                  <a:pt x="493676" y="358399"/>
                  <a:pt x="606065" y="346684"/>
                </a:cubicBezTo>
                <a:cubicBezTo>
                  <a:pt x="725043" y="334237"/>
                  <a:pt x="843289" y="310442"/>
                  <a:pt x="964098" y="310076"/>
                </a:cubicBezTo>
                <a:cubicBezTo>
                  <a:pt x="1048298" y="309710"/>
                  <a:pt x="1132132" y="291039"/>
                  <a:pt x="1216698" y="286646"/>
                </a:cubicBezTo>
                <a:cubicBezTo>
                  <a:pt x="1299434" y="282253"/>
                  <a:pt x="1382536" y="273833"/>
                  <a:pt x="1466004" y="281521"/>
                </a:cubicBezTo>
                <a:cubicBezTo>
                  <a:pt x="1475522" y="282253"/>
                  <a:pt x="1486138" y="278958"/>
                  <a:pt x="1495657" y="275663"/>
                </a:cubicBezTo>
                <a:cubicBezTo>
                  <a:pt x="1503345" y="273101"/>
                  <a:pt x="1513961" y="262484"/>
                  <a:pt x="1516890" y="264681"/>
                </a:cubicBezTo>
                <a:cubicBezTo>
                  <a:pt x="1557526" y="292503"/>
                  <a:pt x="1594134" y="256261"/>
                  <a:pt x="1633672" y="258823"/>
                </a:cubicBezTo>
                <a:cubicBezTo>
                  <a:pt x="1673209" y="261386"/>
                  <a:pt x="1714943" y="244546"/>
                  <a:pt x="1753016" y="251502"/>
                </a:cubicBezTo>
                <a:cubicBezTo>
                  <a:pt x="1805367" y="261020"/>
                  <a:pt x="1852958" y="240885"/>
                  <a:pt x="1902380" y="241251"/>
                </a:cubicBezTo>
                <a:cubicBezTo>
                  <a:pt x="1994634" y="241983"/>
                  <a:pt x="2085057" y="218554"/>
                  <a:pt x="2175847" y="222215"/>
                </a:cubicBezTo>
                <a:cubicBezTo>
                  <a:pt x="2262244" y="225876"/>
                  <a:pt x="2349006" y="224777"/>
                  <a:pt x="2430644" y="207571"/>
                </a:cubicBezTo>
                <a:cubicBezTo>
                  <a:pt x="2528755" y="187070"/>
                  <a:pt x="2628697" y="213429"/>
                  <a:pt x="2724246" y="182311"/>
                </a:cubicBezTo>
                <a:cubicBezTo>
                  <a:pt x="2859332" y="196589"/>
                  <a:pt x="2990757" y="155221"/>
                  <a:pt x="3124745" y="154123"/>
                </a:cubicBezTo>
                <a:cubicBezTo>
                  <a:pt x="3210410" y="153390"/>
                  <a:pt x="3295708" y="151560"/>
                  <a:pt x="3381372" y="147533"/>
                </a:cubicBezTo>
                <a:cubicBezTo>
                  <a:pt x="3421642" y="145703"/>
                  <a:pt x="3461545" y="136184"/>
                  <a:pt x="3501815" y="132890"/>
                </a:cubicBezTo>
                <a:cubicBezTo>
                  <a:pt x="3534397" y="130327"/>
                  <a:pt x="3567345" y="132890"/>
                  <a:pt x="3599926" y="131425"/>
                </a:cubicBezTo>
                <a:cubicBezTo>
                  <a:pt x="3703529" y="127398"/>
                  <a:pt x="3807498" y="124836"/>
                  <a:pt x="3910734" y="117148"/>
                </a:cubicBezTo>
                <a:cubicBezTo>
                  <a:pt x="3953933" y="113853"/>
                  <a:pt x="4000425" y="139845"/>
                  <a:pt x="4041428" y="105799"/>
                </a:cubicBezTo>
                <a:cubicBezTo>
                  <a:pt x="4044356" y="103237"/>
                  <a:pt x="4055339" y="112389"/>
                  <a:pt x="4063027" y="113853"/>
                </a:cubicBezTo>
                <a:cubicBezTo>
                  <a:pt x="4082795" y="117148"/>
                  <a:pt x="4111716" y="128863"/>
                  <a:pt x="4121601" y="120077"/>
                </a:cubicBezTo>
                <a:cubicBezTo>
                  <a:pt x="4160040" y="85664"/>
                  <a:pt x="4205801" y="99210"/>
                  <a:pt x="4247168" y="95549"/>
                </a:cubicBezTo>
                <a:cubicBezTo>
                  <a:pt x="4338690" y="87495"/>
                  <a:pt x="4430945" y="86763"/>
                  <a:pt x="4523198" y="84932"/>
                </a:cubicBezTo>
                <a:cubicBezTo>
                  <a:pt x="4591290" y="83834"/>
                  <a:pt x="4659017" y="86763"/>
                  <a:pt x="4727109" y="86763"/>
                </a:cubicBezTo>
                <a:cubicBezTo>
                  <a:pt x="4741752" y="86763"/>
                  <a:pt x="4756396" y="83468"/>
                  <a:pt x="4771039" y="80539"/>
                </a:cubicBezTo>
                <a:cubicBezTo>
                  <a:pt x="4781656" y="78343"/>
                  <a:pt x="4793371" y="69190"/>
                  <a:pt x="4801791" y="72119"/>
                </a:cubicBezTo>
                <a:cubicBezTo>
                  <a:pt x="4897339" y="104701"/>
                  <a:pt x="4991790" y="56011"/>
                  <a:pt x="5088803" y="69190"/>
                </a:cubicBezTo>
                <a:cubicBezTo>
                  <a:pt x="5162021" y="79075"/>
                  <a:pt x="5239265" y="58208"/>
                  <a:pt x="5315045" y="53083"/>
                </a:cubicBezTo>
                <a:cubicBezTo>
                  <a:pt x="5335180" y="51618"/>
                  <a:pt x="5355681" y="56743"/>
                  <a:pt x="5376182" y="58940"/>
                </a:cubicBezTo>
                <a:cubicBezTo>
                  <a:pt x="5382405" y="59672"/>
                  <a:pt x="5390825" y="63699"/>
                  <a:pt x="5394486" y="61137"/>
                </a:cubicBezTo>
                <a:cubicBezTo>
                  <a:pt x="5432193" y="35510"/>
                  <a:pt x="5476124" y="41368"/>
                  <a:pt x="5517491" y="39171"/>
                </a:cubicBezTo>
                <a:cubicBezTo>
                  <a:pt x="5599861" y="34778"/>
                  <a:pt x="5682596" y="34778"/>
                  <a:pt x="5764966" y="33314"/>
                </a:cubicBezTo>
                <a:cubicBezTo>
                  <a:pt x="5777413" y="32948"/>
                  <a:pt x="5790959" y="38805"/>
                  <a:pt x="5802673" y="36609"/>
                </a:cubicBezTo>
                <a:cubicBezTo>
                  <a:pt x="5896757" y="19769"/>
                  <a:pt x="5991574" y="21965"/>
                  <a:pt x="6086391" y="23063"/>
                </a:cubicBezTo>
                <a:cubicBezTo>
                  <a:pt x="6158876" y="24162"/>
                  <a:pt x="6231361" y="23063"/>
                  <a:pt x="6303847" y="20135"/>
                </a:cubicBezTo>
                <a:cubicBezTo>
                  <a:pt x="6321053" y="20135"/>
                  <a:pt x="6338991" y="8786"/>
                  <a:pt x="6364251" y="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37" name="Google Shape;437;p25"/>
          <p:cNvSpPr/>
          <p:nvPr/>
        </p:nvSpPr>
        <p:spPr>
          <a:xfrm rot="-1506577">
            <a:off x="12257032" y="3228258"/>
            <a:ext cx="5515398" cy="9524969"/>
          </a:xfrm>
          <a:custGeom>
            <a:avLst/>
            <a:gdLst/>
            <a:ahLst/>
            <a:cxnLst/>
            <a:rect l="l" t="t" r="r" b="b"/>
            <a:pathLst>
              <a:path w="5515398" h="9524969" extrusionOk="0">
                <a:moveTo>
                  <a:pt x="2746349" y="5088452"/>
                </a:moveTo>
                <a:cubicBezTo>
                  <a:pt x="2694442" y="5257149"/>
                  <a:pt x="2741483" y="5458287"/>
                  <a:pt x="2488437" y="5448555"/>
                </a:cubicBezTo>
                <a:cubicBezTo>
                  <a:pt x="2473839" y="5555612"/>
                  <a:pt x="2459240" y="5657804"/>
                  <a:pt x="2446263" y="5756751"/>
                </a:cubicBezTo>
                <a:cubicBezTo>
                  <a:pt x="2621448" y="5868675"/>
                  <a:pt x="2629559" y="5870297"/>
                  <a:pt x="2601983" y="6079546"/>
                </a:cubicBezTo>
                <a:cubicBezTo>
                  <a:pt x="2579274" y="6248243"/>
                  <a:pt x="2540344" y="6416939"/>
                  <a:pt x="2503036" y="6584014"/>
                </a:cubicBezTo>
                <a:cubicBezTo>
                  <a:pt x="2447885" y="6825705"/>
                  <a:pt x="2387868" y="7065773"/>
                  <a:pt x="2329473" y="7305842"/>
                </a:cubicBezTo>
                <a:cubicBezTo>
                  <a:pt x="2246747" y="7644858"/>
                  <a:pt x="2164020" y="7982251"/>
                  <a:pt x="2079672" y="8319645"/>
                </a:cubicBezTo>
                <a:cubicBezTo>
                  <a:pt x="2024521" y="8543492"/>
                  <a:pt x="1969370" y="8768962"/>
                  <a:pt x="1907731" y="8992810"/>
                </a:cubicBezTo>
                <a:cubicBezTo>
                  <a:pt x="1876911" y="9104734"/>
                  <a:pt x="1837981" y="9215036"/>
                  <a:pt x="1794185" y="9322093"/>
                </a:cubicBezTo>
                <a:cubicBezTo>
                  <a:pt x="1735790" y="9463214"/>
                  <a:pt x="1617378" y="9528098"/>
                  <a:pt x="1468146" y="9524853"/>
                </a:cubicBezTo>
                <a:cubicBezTo>
                  <a:pt x="1206990" y="9518366"/>
                  <a:pt x="994497" y="9408064"/>
                  <a:pt x="864731" y="9179350"/>
                </a:cubicBezTo>
                <a:cubicBezTo>
                  <a:pt x="817690" y="9096624"/>
                  <a:pt x="793359" y="8984699"/>
                  <a:pt x="799847" y="8888997"/>
                </a:cubicBezTo>
                <a:cubicBezTo>
                  <a:pt x="825801" y="8480231"/>
                  <a:pt x="848510" y="8071466"/>
                  <a:pt x="905283" y="7665945"/>
                </a:cubicBezTo>
                <a:cubicBezTo>
                  <a:pt x="981521" y="7120924"/>
                  <a:pt x="1083712" y="6580770"/>
                  <a:pt x="1182659" y="6038994"/>
                </a:cubicBezTo>
                <a:cubicBezTo>
                  <a:pt x="1205368" y="5910849"/>
                  <a:pt x="1252409" y="5785949"/>
                  <a:pt x="1289717" y="5657804"/>
                </a:cubicBezTo>
                <a:cubicBezTo>
                  <a:pt x="1351356" y="5651315"/>
                  <a:pt x="1404885" y="5646449"/>
                  <a:pt x="1445437" y="5643205"/>
                </a:cubicBezTo>
                <a:cubicBezTo>
                  <a:pt x="1463280" y="5532903"/>
                  <a:pt x="1479501" y="5435578"/>
                  <a:pt x="1494099" y="5336631"/>
                </a:cubicBezTo>
                <a:cubicBezTo>
                  <a:pt x="1497344" y="5312300"/>
                  <a:pt x="1507076" y="5281480"/>
                  <a:pt x="1497344" y="5265259"/>
                </a:cubicBezTo>
                <a:cubicBezTo>
                  <a:pt x="1408129" y="5112783"/>
                  <a:pt x="1466524" y="4971662"/>
                  <a:pt x="1521675" y="4828919"/>
                </a:cubicBezTo>
                <a:cubicBezTo>
                  <a:pt x="1524919" y="4820808"/>
                  <a:pt x="1524919" y="4809453"/>
                  <a:pt x="1528163" y="4786744"/>
                </a:cubicBezTo>
                <a:cubicBezTo>
                  <a:pt x="1468146" y="4752680"/>
                  <a:pt x="1406507" y="4712128"/>
                  <a:pt x="1340001" y="4681309"/>
                </a:cubicBezTo>
                <a:cubicBezTo>
                  <a:pt x="965300" y="4502879"/>
                  <a:pt x="684679" y="4215770"/>
                  <a:pt x="431634" y="3896220"/>
                </a:cubicBezTo>
                <a:cubicBezTo>
                  <a:pt x="126682" y="3510163"/>
                  <a:pt x="11514" y="3059224"/>
                  <a:pt x="159" y="2580709"/>
                </a:cubicBezTo>
                <a:cubicBezTo>
                  <a:pt x="-3085" y="2421744"/>
                  <a:pt x="43956" y="2262780"/>
                  <a:pt x="73153" y="2103816"/>
                </a:cubicBezTo>
                <a:cubicBezTo>
                  <a:pt x="139659" y="1746957"/>
                  <a:pt x="262937" y="1412808"/>
                  <a:pt x="451099" y="1101367"/>
                </a:cubicBezTo>
                <a:cubicBezTo>
                  <a:pt x="543558" y="948891"/>
                  <a:pt x="655482" y="812636"/>
                  <a:pt x="796603" y="702334"/>
                </a:cubicBezTo>
                <a:cubicBezTo>
                  <a:pt x="1067491" y="489841"/>
                  <a:pt x="1346490" y="290325"/>
                  <a:pt x="1672529" y="170291"/>
                </a:cubicBezTo>
                <a:cubicBezTo>
                  <a:pt x="1909353" y="82698"/>
                  <a:pt x="2152666" y="9704"/>
                  <a:pt x="2407333" y="1594"/>
                </a:cubicBezTo>
                <a:cubicBezTo>
                  <a:pt x="2751215" y="-9761"/>
                  <a:pt x="3086987" y="38902"/>
                  <a:pt x="3408160" y="168668"/>
                </a:cubicBezTo>
                <a:cubicBezTo>
                  <a:pt x="3542792" y="223819"/>
                  <a:pt x="3683914" y="262749"/>
                  <a:pt x="3825035" y="304924"/>
                </a:cubicBezTo>
                <a:cubicBezTo>
                  <a:pt x="4052127" y="371429"/>
                  <a:pt x="4272731" y="449289"/>
                  <a:pt x="4449538" y="619608"/>
                </a:cubicBezTo>
                <a:cubicBezTo>
                  <a:pt x="4490090" y="658538"/>
                  <a:pt x="4558218" y="668271"/>
                  <a:pt x="4613368" y="694224"/>
                </a:cubicBezTo>
                <a:cubicBezTo>
                  <a:pt x="4744757" y="759107"/>
                  <a:pt x="4825862" y="879142"/>
                  <a:pt x="4910210" y="989443"/>
                </a:cubicBezTo>
                <a:cubicBezTo>
                  <a:pt x="5030244" y="1145164"/>
                  <a:pt x="5150279" y="1302506"/>
                  <a:pt x="5244359" y="1474447"/>
                </a:cubicBezTo>
                <a:cubicBezTo>
                  <a:pt x="5463341" y="1873480"/>
                  <a:pt x="5584997" y="2295222"/>
                  <a:pt x="5473073" y="2757516"/>
                </a:cubicBezTo>
                <a:cubicBezTo>
                  <a:pt x="5437388" y="2909992"/>
                  <a:pt x="5414678" y="3065712"/>
                  <a:pt x="5380615" y="3218188"/>
                </a:cubicBezTo>
                <a:cubicBezTo>
                  <a:pt x="5327086" y="3458257"/>
                  <a:pt x="5215162" y="3678860"/>
                  <a:pt x="5085395" y="3881621"/>
                </a:cubicBezTo>
                <a:cubicBezTo>
                  <a:pt x="4942652" y="4105468"/>
                  <a:pt x="4765844" y="4309851"/>
                  <a:pt x="4522532" y="4441240"/>
                </a:cubicBezTo>
                <a:cubicBezTo>
                  <a:pt x="4360323" y="4528833"/>
                  <a:pt x="4209469" y="4640757"/>
                  <a:pt x="4052127" y="4741326"/>
                </a:cubicBezTo>
                <a:cubicBezTo>
                  <a:pt x="3763396" y="4926244"/>
                  <a:pt x="3440601" y="5023569"/>
                  <a:pt x="3106452" y="5085208"/>
                </a:cubicBezTo>
                <a:cubicBezTo>
                  <a:pt x="2991284" y="5106295"/>
                  <a:pt x="2868005" y="5088452"/>
                  <a:pt x="2746349" y="5088452"/>
                </a:cubicBezTo>
                <a:close/>
                <a:moveTo>
                  <a:pt x="5297888" y="2523936"/>
                </a:moveTo>
                <a:cubicBezTo>
                  <a:pt x="5284911" y="2418500"/>
                  <a:pt x="5278423" y="2313065"/>
                  <a:pt x="5255714" y="2209251"/>
                </a:cubicBezTo>
                <a:cubicBezTo>
                  <a:pt x="5171365" y="1811840"/>
                  <a:pt x="4942652" y="1489046"/>
                  <a:pt x="4694473" y="1180849"/>
                </a:cubicBezTo>
                <a:cubicBezTo>
                  <a:pt x="4603636" y="1068926"/>
                  <a:pt x="4488468" y="966734"/>
                  <a:pt x="4363567" y="895362"/>
                </a:cubicBezTo>
                <a:cubicBezTo>
                  <a:pt x="4173783" y="785061"/>
                  <a:pt x="3966157" y="703956"/>
                  <a:pt x="3766640" y="608253"/>
                </a:cubicBezTo>
                <a:cubicBezTo>
                  <a:pt x="3685536" y="569323"/>
                  <a:pt x="3593077" y="540126"/>
                  <a:pt x="3529816" y="480109"/>
                </a:cubicBezTo>
                <a:cubicBezTo>
                  <a:pt x="3473043" y="426580"/>
                  <a:pt x="3414648" y="403871"/>
                  <a:pt x="3344898" y="390894"/>
                </a:cubicBezTo>
                <a:cubicBezTo>
                  <a:pt x="3176201" y="360074"/>
                  <a:pt x="3007504" y="329255"/>
                  <a:pt x="2837186" y="300057"/>
                </a:cubicBezTo>
                <a:cubicBezTo>
                  <a:pt x="2512769" y="244906"/>
                  <a:pt x="2194840" y="285459"/>
                  <a:pt x="1885022" y="382784"/>
                </a:cubicBezTo>
                <a:cubicBezTo>
                  <a:pt x="1638465" y="460644"/>
                  <a:pt x="1412995" y="580678"/>
                  <a:pt x="1194014" y="720177"/>
                </a:cubicBezTo>
                <a:cubicBezTo>
                  <a:pt x="749563" y="1002420"/>
                  <a:pt x="490029" y="1404697"/>
                  <a:pt x="357018" y="1902677"/>
                </a:cubicBezTo>
                <a:cubicBezTo>
                  <a:pt x="327820" y="2009735"/>
                  <a:pt x="308355" y="2120037"/>
                  <a:pt x="279158" y="2227094"/>
                </a:cubicBezTo>
                <a:cubicBezTo>
                  <a:pt x="209408" y="2489872"/>
                  <a:pt x="180211" y="2754272"/>
                  <a:pt x="264559" y="3018672"/>
                </a:cubicBezTo>
                <a:cubicBezTo>
                  <a:pt x="313222" y="3172770"/>
                  <a:pt x="376483" y="3322001"/>
                  <a:pt x="438122" y="3471233"/>
                </a:cubicBezTo>
                <a:cubicBezTo>
                  <a:pt x="467320" y="3540983"/>
                  <a:pt x="494895" y="3617221"/>
                  <a:pt x="545180" y="3669128"/>
                </a:cubicBezTo>
                <a:cubicBezTo>
                  <a:pt x="730097" y="3862156"/>
                  <a:pt x="911771" y="4063294"/>
                  <a:pt x="1121020" y="4227125"/>
                </a:cubicBezTo>
                <a:cubicBezTo>
                  <a:pt x="1461658" y="4494769"/>
                  <a:pt x="1860691" y="4652111"/>
                  <a:pt x="2280811" y="4752680"/>
                </a:cubicBezTo>
                <a:cubicBezTo>
                  <a:pt x="2373269" y="4775389"/>
                  <a:pt x="2465728" y="4811076"/>
                  <a:pt x="2559809" y="4820808"/>
                </a:cubicBezTo>
                <a:cubicBezTo>
                  <a:pt x="2785279" y="4843517"/>
                  <a:pt x="3012371" y="4846762"/>
                  <a:pt x="3236218" y="4801343"/>
                </a:cubicBezTo>
                <a:cubicBezTo>
                  <a:pt x="3364363" y="4775389"/>
                  <a:pt x="3495752" y="4751058"/>
                  <a:pt x="3614164" y="4699152"/>
                </a:cubicBezTo>
                <a:cubicBezTo>
                  <a:pt x="3761774" y="4634268"/>
                  <a:pt x="3898029" y="4546676"/>
                  <a:pt x="4034284" y="4462327"/>
                </a:cubicBezTo>
                <a:cubicBezTo>
                  <a:pt x="4149452" y="4390956"/>
                  <a:pt x="4266242" y="4317962"/>
                  <a:pt x="4370056" y="4231991"/>
                </a:cubicBezTo>
                <a:cubicBezTo>
                  <a:pt x="4520910" y="4107091"/>
                  <a:pt x="4668519" y="3974080"/>
                  <a:pt x="4804775" y="3832958"/>
                </a:cubicBezTo>
                <a:cubicBezTo>
                  <a:pt x="4898855" y="3735633"/>
                  <a:pt x="5002669" y="3628576"/>
                  <a:pt x="5046465" y="3506919"/>
                </a:cubicBezTo>
                <a:cubicBezTo>
                  <a:pt x="5158389" y="3190613"/>
                  <a:pt x="5284911" y="2872684"/>
                  <a:pt x="5297888" y="2523936"/>
                </a:cubicBezTo>
                <a:close/>
                <a:moveTo>
                  <a:pt x="1362711" y="5781082"/>
                </a:moveTo>
                <a:cubicBezTo>
                  <a:pt x="1352978" y="5844344"/>
                  <a:pt x="1344868" y="5909227"/>
                  <a:pt x="1335135" y="5972488"/>
                </a:cubicBezTo>
                <a:cubicBezTo>
                  <a:pt x="1307560" y="6157406"/>
                  <a:pt x="1284850" y="6342323"/>
                  <a:pt x="1254031" y="6527241"/>
                </a:cubicBezTo>
                <a:cubicBezTo>
                  <a:pt x="1181037" y="6965204"/>
                  <a:pt x="1096689" y="7401545"/>
                  <a:pt x="1035049" y="7841130"/>
                </a:cubicBezTo>
                <a:cubicBezTo>
                  <a:pt x="991253" y="8150948"/>
                  <a:pt x="965300" y="8464011"/>
                  <a:pt x="950701" y="8775451"/>
                </a:cubicBezTo>
                <a:cubicBezTo>
                  <a:pt x="937724" y="9078780"/>
                  <a:pt x="1049648" y="9237745"/>
                  <a:pt x="1314048" y="9310739"/>
                </a:cubicBezTo>
                <a:cubicBezTo>
                  <a:pt x="1515187" y="9365889"/>
                  <a:pt x="1542762" y="9393465"/>
                  <a:pt x="1644953" y="9153397"/>
                </a:cubicBezTo>
                <a:cubicBezTo>
                  <a:pt x="1659552" y="9120955"/>
                  <a:pt x="1674151" y="9088513"/>
                  <a:pt x="1682261" y="9054449"/>
                </a:cubicBezTo>
                <a:cubicBezTo>
                  <a:pt x="1752011" y="8770584"/>
                  <a:pt x="1818516" y="8486719"/>
                  <a:pt x="1889888" y="8204477"/>
                </a:cubicBezTo>
                <a:cubicBezTo>
                  <a:pt x="2019655" y="7691898"/>
                  <a:pt x="2152666" y="7177697"/>
                  <a:pt x="2284055" y="6665118"/>
                </a:cubicBezTo>
                <a:cubicBezTo>
                  <a:pt x="2344072" y="6431538"/>
                  <a:pt x="2404089" y="6197958"/>
                  <a:pt x="2470595" y="5943291"/>
                </a:cubicBezTo>
                <a:cubicBezTo>
                  <a:pt x="2097515" y="5889762"/>
                  <a:pt x="1735790" y="5836233"/>
                  <a:pt x="1362711" y="5781082"/>
                </a:cubicBezTo>
                <a:close/>
                <a:moveTo>
                  <a:pt x="2245125" y="5716199"/>
                </a:moveTo>
                <a:cubicBezTo>
                  <a:pt x="2264590" y="5617252"/>
                  <a:pt x="2280811" y="5531281"/>
                  <a:pt x="2297032" y="5437200"/>
                </a:cubicBezTo>
                <a:cubicBezTo>
                  <a:pt x="2086160" y="5403136"/>
                  <a:pt x="1886644" y="5370695"/>
                  <a:pt x="1682261" y="5336631"/>
                </a:cubicBezTo>
                <a:cubicBezTo>
                  <a:pt x="1664418" y="5446933"/>
                  <a:pt x="1648197" y="5539391"/>
                  <a:pt x="1628732" y="5651315"/>
                </a:cubicBezTo>
                <a:cubicBezTo>
                  <a:pt x="1834737" y="5674025"/>
                  <a:pt x="2027765" y="5693490"/>
                  <a:pt x="2245125" y="5716199"/>
                </a:cubicBezTo>
                <a:close/>
                <a:moveTo>
                  <a:pt x="1653064" y="5026813"/>
                </a:moveTo>
                <a:cubicBezTo>
                  <a:pt x="1949905" y="5093318"/>
                  <a:pt x="2224038" y="5154958"/>
                  <a:pt x="2512769" y="5219841"/>
                </a:cubicBezTo>
                <a:cubicBezTo>
                  <a:pt x="2512769" y="5158202"/>
                  <a:pt x="2512769" y="5116027"/>
                  <a:pt x="2512769" y="5075475"/>
                </a:cubicBezTo>
                <a:cubicBezTo>
                  <a:pt x="2238636" y="5000860"/>
                  <a:pt x="1967748" y="4929487"/>
                  <a:pt x="1682261" y="4851628"/>
                </a:cubicBezTo>
                <a:cubicBezTo>
                  <a:pt x="1672529" y="4908401"/>
                  <a:pt x="1664418" y="4960308"/>
                  <a:pt x="1653064" y="5026813"/>
                </a:cubicBezTo>
                <a:close/>
                <a:moveTo>
                  <a:pt x="4918321" y="2428233"/>
                </a:moveTo>
                <a:cubicBezTo>
                  <a:pt x="4910210" y="2802934"/>
                  <a:pt x="4808019" y="3143572"/>
                  <a:pt x="4621479" y="3446902"/>
                </a:cubicBezTo>
                <a:cubicBezTo>
                  <a:pt x="4475491" y="3685349"/>
                  <a:pt x="4314905" y="3915685"/>
                  <a:pt x="4115388" y="4120067"/>
                </a:cubicBezTo>
                <a:cubicBezTo>
                  <a:pt x="3766640" y="4476926"/>
                  <a:pt x="3344898" y="4655355"/>
                  <a:pt x="2861517" y="4715373"/>
                </a:cubicBezTo>
                <a:cubicBezTo>
                  <a:pt x="2782035" y="4725105"/>
                  <a:pt x="2699308" y="4721861"/>
                  <a:pt x="2621448" y="4708884"/>
                </a:cubicBezTo>
                <a:cubicBezTo>
                  <a:pt x="2462484" y="4684553"/>
                  <a:pt x="2300276" y="4663466"/>
                  <a:pt x="2147800" y="4613181"/>
                </a:cubicBezTo>
                <a:cubicBezTo>
                  <a:pt x="1995324" y="4564518"/>
                  <a:pt x="1849336" y="4489903"/>
                  <a:pt x="1709837" y="4412043"/>
                </a:cubicBezTo>
                <a:cubicBezTo>
                  <a:pt x="1581692" y="4340671"/>
                  <a:pt x="1466524" y="4249834"/>
                  <a:pt x="1343246" y="4170352"/>
                </a:cubicBezTo>
                <a:cubicBezTo>
                  <a:pt x="1106421" y="4017876"/>
                  <a:pt x="932858" y="3811871"/>
                  <a:pt x="824178" y="3553960"/>
                </a:cubicBezTo>
                <a:cubicBezTo>
                  <a:pt x="653859" y="3151683"/>
                  <a:pt x="618174" y="2738051"/>
                  <a:pt x="694412" y="2306576"/>
                </a:cubicBezTo>
                <a:cubicBezTo>
                  <a:pt x="749563" y="1993514"/>
                  <a:pt x="876085" y="1709649"/>
                  <a:pt x="1025317" y="1435517"/>
                </a:cubicBezTo>
                <a:cubicBezTo>
                  <a:pt x="1169682" y="1169495"/>
                  <a:pt x="1367577" y="953758"/>
                  <a:pt x="1651442" y="825613"/>
                </a:cubicBezTo>
                <a:cubicBezTo>
                  <a:pt x="1756877" y="778572"/>
                  <a:pt x="1854202" y="712067"/>
                  <a:pt x="1958016" y="663404"/>
                </a:cubicBezTo>
                <a:cubicBezTo>
                  <a:pt x="2128335" y="583922"/>
                  <a:pt x="2310008" y="553103"/>
                  <a:pt x="2499792" y="546614"/>
                </a:cubicBezTo>
                <a:cubicBezTo>
                  <a:pt x="2681466" y="540126"/>
                  <a:pt x="2861517" y="519039"/>
                  <a:pt x="3039946" y="561213"/>
                </a:cubicBezTo>
                <a:cubicBezTo>
                  <a:pt x="3127539" y="582300"/>
                  <a:pt x="3215131" y="596899"/>
                  <a:pt x="3301102" y="622852"/>
                </a:cubicBezTo>
                <a:cubicBezTo>
                  <a:pt x="3445467" y="666649"/>
                  <a:pt x="3589833" y="712067"/>
                  <a:pt x="3730954" y="767218"/>
                </a:cubicBezTo>
                <a:cubicBezTo>
                  <a:pt x="4113766" y="918072"/>
                  <a:pt x="4412230" y="1172739"/>
                  <a:pt x="4639322" y="1516621"/>
                </a:cubicBezTo>
                <a:cubicBezTo>
                  <a:pt x="4819373" y="1789131"/>
                  <a:pt x="4941030" y="2129769"/>
                  <a:pt x="4918321" y="2428233"/>
                </a:cubicBezTo>
                <a:close/>
                <a:moveTo>
                  <a:pt x="2762570" y="811014"/>
                </a:moveTo>
                <a:cubicBezTo>
                  <a:pt x="2370025" y="802904"/>
                  <a:pt x="2123468" y="864543"/>
                  <a:pt x="1779586" y="1059193"/>
                </a:cubicBezTo>
                <a:cubicBezTo>
                  <a:pt x="1709837" y="1098123"/>
                  <a:pt x="1633599" y="1133809"/>
                  <a:pt x="1575204" y="1187338"/>
                </a:cubicBezTo>
                <a:cubicBezTo>
                  <a:pt x="1362711" y="1386854"/>
                  <a:pt x="1194014" y="1623679"/>
                  <a:pt x="1096689" y="1894567"/>
                </a:cubicBezTo>
                <a:cubicBezTo>
                  <a:pt x="983143" y="2207629"/>
                  <a:pt x="905283" y="2536912"/>
                  <a:pt x="921503" y="2874306"/>
                </a:cubicBezTo>
                <a:cubicBezTo>
                  <a:pt x="937724" y="3221432"/>
                  <a:pt x="1009096" y="3558826"/>
                  <a:pt x="1275118" y="3813493"/>
                </a:cubicBezTo>
                <a:cubicBezTo>
                  <a:pt x="1365955" y="3899464"/>
                  <a:pt x="1468146" y="3975702"/>
                  <a:pt x="1573582" y="4042207"/>
                </a:cubicBezTo>
                <a:cubicBezTo>
                  <a:pt x="1794185" y="4181707"/>
                  <a:pt x="2003434" y="4343915"/>
                  <a:pt x="2269456" y="4397444"/>
                </a:cubicBezTo>
                <a:cubicBezTo>
                  <a:pt x="2373269" y="4418531"/>
                  <a:pt x="2481949" y="4426641"/>
                  <a:pt x="2579274" y="4465572"/>
                </a:cubicBezTo>
                <a:cubicBezTo>
                  <a:pt x="2676599" y="4504502"/>
                  <a:pt x="2769058" y="4502879"/>
                  <a:pt x="2861517" y="4481792"/>
                </a:cubicBezTo>
                <a:cubicBezTo>
                  <a:pt x="3429246" y="4352026"/>
                  <a:pt x="3881808" y="4047073"/>
                  <a:pt x="4207847" y="3565314"/>
                </a:cubicBezTo>
                <a:cubicBezTo>
                  <a:pt x="4292196" y="3440414"/>
                  <a:pt x="4363567" y="3307403"/>
                  <a:pt x="4434939" y="3174392"/>
                </a:cubicBezTo>
                <a:cubicBezTo>
                  <a:pt x="4546863" y="2965143"/>
                  <a:pt x="4647432" y="2754272"/>
                  <a:pt x="4671764" y="2510959"/>
                </a:cubicBezTo>
                <a:cubicBezTo>
                  <a:pt x="4692850" y="2304954"/>
                  <a:pt x="4679874" y="2107060"/>
                  <a:pt x="4603636" y="1915654"/>
                </a:cubicBezTo>
                <a:cubicBezTo>
                  <a:pt x="4472247" y="1584749"/>
                  <a:pt x="4245155" y="1323593"/>
                  <a:pt x="3940203" y="1153274"/>
                </a:cubicBezTo>
                <a:cubicBezTo>
                  <a:pt x="3576856" y="952135"/>
                  <a:pt x="3189178" y="806148"/>
                  <a:pt x="2762570" y="81101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438" name="Google Shape;438;p25"/>
          <p:cNvGrpSpPr/>
          <p:nvPr/>
        </p:nvGrpSpPr>
        <p:grpSpPr>
          <a:xfrm>
            <a:off x="0" y="-2622351"/>
            <a:ext cx="18287996" cy="5131944"/>
            <a:chOff x="0" y="-57150"/>
            <a:chExt cx="4816592" cy="1351623"/>
          </a:xfrm>
        </p:grpSpPr>
        <p:sp>
          <p:nvSpPr>
            <p:cNvPr id="439" name="Google Shape;439;p25"/>
            <p:cNvSpPr/>
            <p:nvPr/>
          </p:nvSpPr>
          <p:spPr>
            <a:xfrm>
              <a:off x="0" y="0"/>
              <a:ext cx="4816592" cy="1294473"/>
            </a:xfrm>
            <a:custGeom>
              <a:avLst/>
              <a:gdLst/>
              <a:ahLst/>
              <a:cxnLst/>
              <a:rect l="l" t="t" r="r" b="b"/>
              <a:pathLst>
                <a:path w="4816592" h="1294473" extrusionOk="0">
                  <a:moveTo>
                    <a:pt x="0" y="0"/>
                  </a:moveTo>
                  <a:lnTo>
                    <a:pt x="4816592" y="0"/>
                  </a:lnTo>
                  <a:lnTo>
                    <a:pt x="4816592" y="1294473"/>
                  </a:lnTo>
                  <a:lnTo>
                    <a:pt x="0" y="1294473"/>
                  </a:lnTo>
                  <a:close/>
                </a:path>
              </a:pathLst>
            </a:custGeom>
            <a:solidFill>
              <a:srgbClr val="1649FF"/>
            </a:solidFill>
            <a:ln>
              <a:noFill/>
            </a:ln>
          </p:spPr>
        </p:sp>
        <p:sp>
          <p:nvSpPr>
            <p:cNvPr id="440" name="Google Shape;440;p25"/>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41" name="Google Shape;441;p25"/>
          <p:cNvGrpSpPr/>
          <p:nvPr/>
        </p:nvGrpSpPr>
        <p:grpSpPr>
          <a:xfrm rot="10800000">
            <a:off x="0" y="170714"/>
            <a:ext cx="2673005" cy="2359762"/>
            <a:chOff x="0" y="-6350"/>
            <a:chExt cx="812800" cy="717550"/>
          </a:xfrm>
        </p:grpSpPr>
        <p:sp>
          <p:nvSpPr>
            <p:cNvPr id="442" name="Google Shape;442;p25"/>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EFEFEF"/>
            </a:solidFill>
            <a:ln>
              <a:noFill/>
            </a:ln>
          </p:spPr>
        </p:sp>
        <p:sp>
          <p:nvSpPr>
            <p:cNvPr id="443" name="Google Shape;443;p25"/>
            <p:cNvSpPr txBox="1"/>
            <p:nvPr/>
          </p:nvSpPr>
          <p:spPr>
            <a:xfrm>
              <a:off x="127000" y="-6350"/>
              <a:ext cx="558800" cy="387350"/>
            </a:xfrm>
            <a:prstGeom prst="rect">
              <a:avLst/>
            </a:prstGeom>
            <a:noFill/>
            <a:ln>
              <a:noFill/>
            </a:ln>
          </p:spPr>
          <p:txBody>
            <a:bodyPr spcFirstLastPara="1" wrap="square" lIns="66950" tIns="66950" rIns="66950" bIns="6695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44" name="Google Shape;444;p25"/>
          <p:cNvGrpSpPr/>
          <p:nvPr/>
        </p:nvGrpSpPr>
        <p:grpSpPr>
          <a:xfrm rot="10800000">
            <a:off x="9650728" y="170714"/>
            <a:ext cx="2673005" cy="2359762"/>
            <a:chOff x="0" y="-6350"/>
            <a:chExt cx="812800" cy="717550"/>
          </a:xfrm>
        </p:grpSpPr>
        <p:sp>
          <p:nvSpPr>
            <p:cNvPr id="445" name="Google Shape;445;p25"/>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000000"/>
            </a:solidFill>
            <a:ln>
              <a:noFill/>
            </a:ln>
          </p:spPr>
        </p:sp>
        <p:sp>
          <p:nvSpPr>
            <p:cNvPr id="446" name="Google Shape;446;p25"/>
            <p:cNvSpPr txBox="1"/>
            <p:nvPr/>
          </p:nvSpPr>
          <p:spPr>
            <a:xfrm>
              <a:off x="127000" y="-6350"/>
              <a:ext cx="558800" cy="387350"/>
            </a:xfrm>
            <a:prstGeom prst="rect">
              <a:avLst/>
            </a:prstGeom>
            <a:noFill/>
            <a:ln>
              <a:noFill/>
            </a:ln>
          </p:spPr>
          <p:txBody>
            <a:bodyPr spcFirstLastPara="1" wrap="square" lIns="66950" tIns="66950" rIns="66950" bIns="6695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47" name="Google Shape;447;p25"/>
          <p:cNvGrpSpPr/>
          <p:nvPr/>
        </p:nvGrpSpPr>
        <p:grpSpPr>
          <a:xfrm rot="10800000">
            <a:off x="16034962" y="170714"/>
            <a:ext cx="2673005" cy="2359762"/>
            <a:chOff x="0" y="-6350"/>
            <a:chExt cx="812800" cy="717550"/>
          </a:xfrm>
        </p:grpSpPr>
        <p:sp>
          <p:nvSpPr>
            <p:cNvPr id="448" name="Google Shape;448;p25"/>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000000"/>
            </a:solidFill>
            <a:ln>
              <a:noFill/>
            </a:ln>
          </p:spPr>
        </p:sp>
        <p:sp>
          <p:nvSpPr>
            <p:cNvPr id="449" name="Google Shape;449;p25"/>
            <p:cNvSpPr txBox="1"/>
            <p:nvPr/>
          </p:nvSpPr>
          <p:spPr>
            <a:xfrm>
              <a:off x="127000" y="-6350"/>
              <a:ext cx="558800" cy="387350"/>
            </a:xfrm>
            <a:prstGeom prst="rect">
              <a:avLst/>
            </a:prstGeom>
            <a:noFill/>
            <a:ln>
              <a:noFill/>
            </a:ln>
          </p:spPr>
          <p:txBody>
            <a:bodyPr spcFirstLastPara="1" wrap="square" lIns="66950" tIns="66950" rIns="66950" bIns="6695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50" name="Google Shape;450;p25"/>
          <p:cNvGrpSpPr/>
          <p:nvPr/>
        </p:nvGrpSpPr>
        <p:grpSpPr>
          <a:xfrm rot="10800000">
            <a:off x="3264661" y="170714"/>
            <a:ext cx="2673005" cy="2359762"/>
            <a:chOff x="0" y="-6350"/>
            <a:chExt cx="812800" cy="717550"/>
          </a:xfrm>
        </p:grpSpPr>
        <p:sp>
          <p:nvSpPr>
            <p:cNvPr id="451" name="Google Shape;451;p25"/>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000000"/>
            </a:solidFill>
            <a:ln>
              <a:noFill/>
            </a:ln>
          </p:spPr>
        </p:sp>
        <p:sp>
          <p:nvSpPr>
            <p:cNvPr id="452" name="Google Shape;452;p25"/>
            <p:cNvSpPr txBox="1"/>
            <p:nvPr/>
          </p:nvSpPr>
          <p:spPr>
            <a:xfrm>
              <a:off x="127000" y="-6350"/>
              <a:ext cx="558800" cy="387350"/>
            </a:xfrm>
            <a:prstGeom prst="rect">
              <a:avLst/>
            </a:prstGeom>
            <a:noFill/>
            <a:ln>
              <a:noFill/>
            </a:ln>
          </p:spPr>
          <p:txBody>
            <a:bodyPr spcFirstLastPara="1" wrap="square" lIns="66950" tIns="66950" rIns="66950" bIns="6695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53" name="Google Shape;453;p25"/>
          <p:cNvGrpSpPr/>
          <p:nvPr/>
        </p:nvGrpSpPr>
        <p:grpSpPr>
          <a:xfrm rot="10800000">
            <a:off x="12828557" y="170714"/>
            <a:ext cx="2673005" cy="2359762"/>
            <a:chOff x="0" y="-6350"/>
            <a:chExt cx="812800" cy="717550"/>
          </a:xfrm>
        </p:grpSpPr>
        <p:sp>
          <p:nvSpPr>
            <p:cNvPr id="454" name="Google Shape;454;p25"/>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EFEFEF"/>
            </a:solidFill>
            <a:ln>
              <a:noFill/>
            </a:ln>
          </p:spPr>
        </p:sp>
        <p:sp>
          <p:nvSpPr>
            <p:cNvPr id="455" name="Google Shape;455;p25"/>
            <p:cNvSpPr txBox="1"/>
            <p:nvPr/>
          </p:nvSpPr>
          <p:spPr>
            <a:xfrm>
              <a:off x="127000" y="-6350"/>
              <a:ext cx="558800" cy="387350"/>
            </a:xfrm>
            <a:prstGeom prst="rect">
              <a:avLst/>
            </a:prstGeom>
            <a:noFill/>
            <a:ln>
              <a:noFill/>
            </a:ln>
          </p:spPr>
          <p:txBody>
            <a:bodyPr spcFirstLastPara="1" wrap="square" lIns="66950" tIns="66950" rIns="66950" bIns="6695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456" name="Google Shape;456;p25"/>
          <p:cNvGrpSpPr/>
          <p:nvPr/>
        </p:nvGrpSpPr>
        <p:grpSpPr>
          <a:xfrm rot="10800000">
            <a:off x="6470995" y="170714"/>
            <a:ext cx="2673005" cy="2359762"/>
            <a:chOff x="0" y="-6350"/>
            <a:chExt cx="812800" cy="717550"/>
          </a:xfrm>
        </p:grpSpPr>
        <p:sp>
          <p:nvSpPr>
            <p:cNvPr id="457" name="Google Shape;457;p25"/>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EFEFEF"/>
            </a:solidFill>
            <a:ln>
              <a:noFill/>
            </a:ln>
          </p:spPr>
        </p:sp>
        <p:sp>
          <p:nvSpPr>
            <p:cNvPr id="458" name="Google Shape;458;p25"/>
            <p:cNvSpPr txBox="1"/>
            <p:nvPr/>
          </p:nvSpPr>
          <p:spPr>
            <a:xfrm>
              <a:off x="127000" y="-6350"/>
              <a:ext cx="558800" cy="387350"/>
            </a:xfrm>
            <a:prstGeom prst="rect">
              <a:avLst/>
            </a:prstGeom>
            <a:noFill/>
            <a:ln>
              <a:noFill/>
            </a:ln>
          </p:spPr>
          <p:txBody>
            <a:bodyPr spcFirstLastPara="1" wrap="square" lIns="66950" tIns="66950" rIns="66950" bIns="6695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59" name="Google Shape;459;p25"/>
          <p:cNvSpPr txBox="1"/>
          <p:nvPr/>
        </p:nvSpPr>
        <p:spPr>
          <a:xfrm>
            <a:off x="700405" y="4526915"/>
            <a:ext cx="12327255" cy="576072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9000">
                <a:solidFill>
                  <a:srgbClr val="000000"/>
                </a:solidFill>
                <a:latin typeface="Archivo Black" panose="020B0A03020202020B04"/>
                <a:ea typeface="Archivo Black" panose="020B0A03020202020B04"/>
                <a:cs typeface="Archivo Black" panose="020B0A03020202020B04"/>
                <a:sym typeface="Archivo Black" panose="020B0A03020202020B04"/>
              </a:rPr>
              <a:t>Static structural analysis</a:t>
            </a:r>
            <a:endParaRPr lang="en-US" sz="9000">
              <a:solidFill>
                <a:srgbClr val="000000"/>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20000"/>
              </a:lnSpc>
              <a:spcBef>
                <a:spcPts val="0"/>
              </a:spcBef>
              <a:spcAft>
                <a:spcPts val="0"/>
              </a:spcAft>
              <a:buNone/>
            </a:pPr>
            <a:endParaRPr lang="en-US" altLang="en-US" sz="2000">
              <a:solidFill>
                <a:srgbClr val="000000"/>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20000"/>
              </a:lnSpc>
              <a:spcBef>
                <a:spcPts val="0"/>
              </a:spcBef>
              <a:spcAft>
                <a:spcPts val="0"/>
              </a:spcAft>
              <a:buNone/>
            </a:pPr>
            <a:r>
              <a:rPr lang="en-US" altLang="en-US" sz="2000">
                <a:solidFill>
                  <a:schemeClr val="bg2"/>
                </a:solidFill>
                <a:latin typeface="Archivo Black" panose="020B0A03020202020B04"/>
                <a:ea typeface="Archivo Black" panose="020B0A03020202020B04"/>
                <a:cs typeface="Archivo Black" panose="020B0A03020202020B04"/>
                <a:sym typeface="Archivo Black" panose="020B0A03020202020B04"/>
              </a:rPr>
              <a:t>Static structural analysis is a type of FEA in ANSYS used to determine how a </a:t>
            </a:r>
            <a:endParaRPr lang="en-US" altLang="en-US" sz="2000">
              <a:solidFill>
                <a:schemeClr val="bg2"/>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20000"/>
              </a:lnSpc>
              <a:spcBef>
                <a:spcPts val="0"/>
              </a:spcBef>
              <a:spcAft>
                <a:spcPts val="0"/>
              </a:spcAft>
              <a:buNone/>
            </a:pPr>
            <a:r>
              <a:rPr lang="en-US" altLang="en-US" sz="2000">
                <a:solidFill>
                  <a:schemeClr val="bg2"/>
                </a:solidFill>
                <a:latin typeface="Archivo Black" panose="020B0A03020202020B04"/>
                <a:ea typeface="Archivo Black" panose="020B0A03020202020B04"/>
                <a:cs typeface="Archivo Black" panose="020B0A03020202020B04"/>
                <a:sym typeface="Archivo Black" panose="020B0A03020202020B04"/>
              </a:rPr>
              <a:t>structure behaves under loads that do not change with time.</a:t>
            </a:r>
            <a:endParaRPr lang="en-US" altLang="en-US" sz="2000">
              <a:solidFill>
                <a:schemeClr val="bg2"/>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20000"/>
              </a:lnSpc>
              <a:spcBef>
                <a:spcPts val="0"/>
              </a:spcBef>
              <a:spcAft>
                <a:spcPts val="0"/>
              </a:spcAft>
              <a:buNone/>
            </a:pPr>
            <a:endParaRPr lang="en-US" sz="1200">
              <a:solidFill>
                <a:srgbClr val="000000"/>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20000"/>
              </a:lnSpc>
              <a:spcBef>
                <a:spcPts val="0"/>
              </a:spcBef>
              <a:spcAft>
                <a:spcPts val="0"/>
              </a:spcAft>
              <a:buNone/>
            </a:pPr>
            <a:endParaRPr lang="en-US" sz="1200">
              <a:solidFill>
                <a:srgbClr val="000000"/>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20000"/>
              </a:lnSpc>
              <a:spcBef>
                <a:spcPts val="0"/>
              </a:spcBef>
              <a:spcAft>
                <a:spcPts val="0"/>
              </a:spcAft>
              <a:buNone/>
            </a:pPr>
            <a:endParaRPr lang="en-US" sz="1200">
              <a:solidFill>
                <a:srgbClr val="000000"/>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20000"/>
              </a:lnSpc>
              <a:spcBef>
                <a:spcPts val="0"/>
              </a:spcBef>
              <a:spcAft>
                <a:spcPts val="0"/>
              </a:spcAft>
              <a:buNone/>
            </a:pPr>
            <a:endParaRPr lang="en-US" sz="2000">
              <a:solidFill>
                <a:srgbClr val="000000"/>
              </a:solidFill>
              <a:latin typeface="Archivo Black" panose="020B0A03020202020B04"/>
              <a:ea typeface="Archivo Black" panose="020B0A03020202020B04"/>
              <a:cs typeface="Archivo Black" panose="020B0A03020202020B04"/>
              <a:sym typeface="Archivo Black" panose="020B0A03020202020B04"/>
            </a:endParaRPr>
          </a:p>
        </p:txBody>
      </p:sp>
      <p:cxnSp>
        <p:nvCxnSpPr>
          <p:cNvPr id="460" name="Google Shape;460;p25"/>
          <p:cNvCxnSpPr/>
          <p:nvPr/>
        </p:nvCxnSpPr>
        <p:spPr>
          <a:xfrm rot="10800000">
            <a:off x="-21245" y="2509593"/>
            <a:ext cx="18309245" cy="0"/>
          </a:xfrm>
          <a:prstGeom prst="straightConnector1">
            <a:avLst/>
          </a:prstGeom>
          <a:noFill/>
          <a:ln w="76200" cap="flat" cmpd="sng">
            <a:solidFill>
              <a:srgbClr val="000000"/>
            </a:solidFill>
            <a:prstDash val="solid"/>
            <a:round/>
            <a:headEnd type="diamond" w="lg" len="lg"/>
            <a:tailEnd type="diamond"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9"/>
                                        </p:tgtEl>
                                        <p:attrNameLst>
                                          <p:attrName>style.visibility</p:attrName>
                                        </p:attrNameLst>
                                      </p:cBhvr>
                                      <p:to>
                                        <p:strVal val="visible"/>
                                      </p:to>
                                    </p:set>
                                    <p:animEffect transition="in" filter="fade">
                                      <p:cBhvr>
                                        <p:cTn id="7" dur="500"/>
                                        <p:tgtEl>
                                          <p:spTgt spid="459"/>
                                        </p:tgtEl>
                                      </p:cBhvr>
                                    </p:animEffect>
                                  </p:childTnLst>
                                </p:cTn>
                              </p:par>
                              <p:par>
                                <p:cTn id="8" presetID="10" presetClass="entr" presetSubtype="0" fill="hold" nodeType="withEffect">
                                  <p:stCondLst>
                                    <p:cond delay="0"/>
                                  </p:stCondLst>
                                  <p:childTnLst>
                                    <p:set>
                                      <p:cBhvr>
                                        <p:cTn id="9" dur="1" fill="hold">
                                          <p:stCondLst>
                                            <p:cond delay="0"/>
                                          </p:stCondLst>
                                        </p:cTn>
                                        <p:tgtEl>
                                          <p:spTgt spid="436"/>
                                        </p:tgtEl>
                                        <p:attrNameLst>
                                          <p:attrName>style.visibility</p:attrName>
                                        </p:attrNameLst>
                                      </p:cBhvr>
                                      <p:to>
                                        <p:strVal val="visible"/>
                                      </p:to>
                                    </p:set>
                                    <p:animEffect transition="in" filter="fade">
                                      <p:cBhvr>
                                        <p:cTn id="10" dur="500"/>
                                        <p:tgtEl>
                                          <p:spTgt spid="43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37"/>
                                        </p:tgtEl>
                                        <p:attrNameLst>
                                          <p:attrName>style.visibility</p:attrName>
                                        </p:attrNameLst>
                                      </p:cBhvr>
                                      <p:to>
                                        <p:strVal val="visible"/>
                                      </p:to>
                                    </p:set>
                                    <p:animEffect transition="in" filter="fade">
                                      <p:cBhvr>
                                        <p:cTn id="14" dur="5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712" name="Shape 712"/>
        <p:cNvGrpSpPr/>
        <p:nvPr/>
      </p:nvGrpSpPr>
      <p:grpSpPr>
        <a:xfrm>
          <a:off x="0" y="0"/>
          <a:ext cx="0" cy="0"/>
          <a:chOff x="0" y="0"/>
          <a:chExt cx="0" cy="0"/>
        </a:xfrm>
      </p:grpSpPr>
      <p:cxnSp>
        <p:nvCxnSpPr>
          <p:cNvPr id="713" name="Google Shape;713;p36"/>
          <p:cNvCxnSpPr/>
          <p:nvPr/>
        </p:nvCxnSpPr>
        <p:spPr>
          <a:xfrm rot="10800000">
            <a:off x="457261" y="3531870"/>
            <a:ext cx="4466484" cy="0"/>
          </a:xfrm>
          <a:prstGeom prst="straightConnector1">
            <a:avLst/>
          </a:prstGeom>
          <a:noFill/>
          <a:ln w="76200" cap="flat" cmpd="sng">
            <a:solidFill>
              <a:srgbClr val="000000"/>
            </a:solidFill>
            <a:prstDash val="solid"/>
            <a:round/>
            <a:headEnd type="none" w="lg" len="lg"/>
            <a:tailEnd type="none" w="lg" len="lg"/>
          </a:ln>
        </p:spPr>
      </p:cxnSp>
      <p:cxnSp>
        <p:nvCxnSpPr>
          <p:cNvPr id="714" name="Google Shape;714;p36"/>
          <p:cNvCxnSpPr/>
          <p:nvPr/>
        </p:nvCxnSpPr>
        <p:spPr>
          <a:xfrm rot="10800000">
            <a:off x="4832725" y="3531870"/>
            <a:ext cx="4466484" cy="0"/>
          </a:xfrm>
          <a:prstGeom prst="straightConnector1">
            <a:avLst/>
          </a:prstGeom>
          <a:noFill/>
          <a:ln w="76200" cap="flat" cmpd="sng">
            <a:solidFill>
              <a:srgbClr val="000000"/>
            </a:solidFill>
            <a:prstDash val="solid"/>
            <a:round/>
            <a:headEnd type="none" w="lg" len="lg"/>
            <a:tailEnd type="diamond" w="lg" len="lg"/>
          </a:ln>
        </p:spPr>
      </p:cxnSp>
      <p:cxnSp>
        <p:nvCxnSpPr>
          <p:cNvPr id="715" name="Google Shape;715;p36"/>
          <p:cNvCxnSpPr/>
          <p:nvPr/>
        </p:nvCxnSpPr>
        <p:spPr>
          <a:xfrm rot="10800000">
            <a:off x="8989638" y="3531870"/>
            <a:ext cx="4466484" cy="0"/>
          </a:xfrm>
          <a:prstGeom prst="straightConnector1">
            <a:avLst/>
          </a:prstGeom>
          <a:noFill/>
          <a:ln w="76200" cap="flat" cmpd="sng">
            <a:solidFill>
              <a:srgbClr val="000000"/>
            </a:solidFill>
            <a:prstDash val="solid"/>
            <a:round/>
            <a:headEnd type="none" w="lg" len="lg"/>
            <a:tailEnd type="none" w="lg" len="lg"/>
          </a:ln>
        </p:spPr>
      </p:cxnSp>
      <p:cxnSp>
        <p:nvCxnSpPr>
          <p:cNvPr id="716" name="Google Shape;716;p36"/>
          <p:cNvCxnSpPr/>
          <p:nvPr/>
        </p:nvCxnSpPr>
        <p:spPr>
          <a:xfrm rot="10800000">
            <a:off x="13189630" y="3531870"/>
            <a:ext cx="4466484" cy="0"/>
          </a:xfrm>
          <a:prstGeom prst="straightConnector1">
            <a:avLst/>
          </a:prstGeom>
          <a:noFill/>
          <a:ln w="76200" cap="flat" cmpd="sng">
            <a:solidFill>
              <a:srgbClr val="000000"/>
            </a:solidFill>
            <a:prstDash val="solid"/>
            <a:round/>
            <a:headEnd type="none" w="lg" len="lg"/>
            <a:tailEnd type="none" w="lg" len="lg"/>
          </a:ln>
        </p:spPr>
      </p:cxnSp>
      <p:grpSp>
        <p:nvGrpSpPr>
          <p:cNvPr id="717" name="Google Shape;717;p36"/>
          <p:cNvGrpSpPr/>
          <p:nvPr/>
        </p:nvGrpSpPr>
        <p:grpSpPr>
          <a:xfrm>
            <a:off x="0" y="9111633"/>
            <a:ext cx="18743827" cy="1185861"/>
            <a:chOff x="0" y="0"/>
            <a:chExt cx="24991768" cy="1581148"/>
          </a:xfrm>
        </p:grpSpPr>
        <p:grpSp>
          <p:nvGrpSpPr>
            <p:cNvPr id="718" name="Google Shape;718;p36"/>
            <p:cNvGrpSpPr/>
            <p:nvPr/>
          </p:nvGrpSpPr>
          <p:grpSpPr>
            <a:xfrm rot="10800000">
              <a:off x="0" y="0"/>
              <a:ext cx="1791036" cy="1581148"/>
              <a:chOff x="0" y="-6350"/>
              <a:chExt cx="812800" cy="717550"/>
            </a:xfrm>
          </p:grpSpPr>
          <p:sp>
            <p:nvSpPr>
              <p:cNvPr id="719" name="Google Shape;719;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1649FF"/>
              </a:solidFill>
              <a:ln>
                <a:noFill/>
              </a:ln>
            </p:spPr>
          </p:sp>
          <p:sp>
            <p:nvSpPr>
              <p:cNvPr id="720" name="Google Shape;720;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21" name="Google Shape;721;p36"/>
            <p:cNvGrpSpPr/>
            <p:nvPr/>
          </p:nvGrpSpPr>
          <p:grpSpPr>
            <a:xfrm rot="10800000">
              <a:off x="5373108" y="0"/>
              <a:ext cx="1791036" cy="1581148"/>
              <a:chOff x="0" y="-6350"/>
              <a:chExt cx="812800" cy="717550"/>
            </a:xfrm>
          </p:grpSpPr>
          <p:sp>
            <p:nvSpPr>
              <p:cNvPr id="722" name="Google Shape;722;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1649FF"/>
              </a:solidFill>
              <a:ln>
                <a:noFill/>
              </a:ln>
            </p:spPr>
          </p:sp>
          <p:sp>
            <p:nvSpPr>
              <p:cNvPr id="723" name="Google Shape;723;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24" name="Google Shape;724;p36"/>
            <p:cNvGrpSpPr/>
            <p:nvPr/>
          </p:nvGrpSpPr>
          <p:grpSpPr>
            <a:xfrm rot="10800000">
              <a:off x="10745880" y="0"/>
              <a:ext cx="1791036" cy="1581148"/>
              <a:chOff x="0" y="-6350"/>
              <a:chExt cx="812800" cy="717550"/>
            </a:xfrm>
          </p:grpSpPr>
          <p:sp>
            <p:nvSpPr>
              <p:cNvPr id="725" name="Google Shape;725;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1649FF"/>
              </a:solidFill>
              <a:ln>
                <a:noFill/>
              </a:ln>
            </p:spPr>
          </p:sp>
          <p:sp>
            <p:nvSpPr>
              <p:cNvPr id="726" name="Google Shape;726;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27" name="Google Shape;727;p36"/>
            <p:cNvGrpSpPr/>
            <p:nvPr/>
          </p:nvGrpSpPr>
          <p:grpSpPr>
            <a:xfrm rot="10800000">
              <a:off x="16075024" y="0"/>
              <a:ext cx="1791036" cy="1581148"/>
              <a:chOff x="0" y="-6350"/>
              <a:chExt cx="812800" cy="717550"/>
            </a:xfrm>
          </p:grpSpPr>
          <p:sp>
            <p:nvSpPr>
              <p:cNvPr id="728" name="Google Shape;728;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1649FF"/>
              </a:solidFill>
              <a:ln>
                <a:noFill/>
              </a:ln>
            </p:spPr>
          </p:sp>
          <p:sp>
            <p:nvSpPr>
              <p:cNvPr id="729" name="Google Shape;729;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30" name="Google Shape;730;p36"/>
            <p:cNvGrpSpPr/>
            <p:nvPr/>
          </p:nvGrpSpPr>
          <p:grpSpPr>
            <a:xfrm rot="10800000">
              <a:off x="21409696" y="0"/>
              <a:ext cx="1791036" cy="1581148"/>
              <a:chOff x="0" y="-6350"/>
              <a:chExt cx="812800" cy="717550"/>
            </a:xfrm>
          </p:grpSpPr>
          <p:sp>
            <p:nvSpPr>
              <p:cNvPr id="731" name="Google Shape;731;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1649FF"/>
              </a:solidFill>
              <a:ln>
                <a:noFill/>
              </a:ln>
            </p:spPr>
          </p:sp>
          <p:sp>
            <p:nvSpPr>
              <p:cNvPr id="732" name="Google Shape;732;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33" name="Google Shape;733;p36"/>
            <p:cNvGrpSpPr/>
            <p:nvPr/>
          </p:nvGrpSpPr>
          <p:grpSpPr>
            <a:xfrm rot="10800000">
              <a:off x="1791036" y="0"/>
              <a:ext cx="1791036" cy="1581148"/>
              <a:chOff x="0" y="-6350"/>
              <a:chExt cx="812800" cy="717550"/>
            </a:xfrm>
          </p:grpSpPr>
          <p:sp>
            <p:nvSpPr>
              <p:cNvPr id="734" name="Google Shape;734;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000000"/>
              </a:solidFill>
              <a:ln>
                <a:noFill/>
              </a:ln>
            </p:spPr>
          </p:sp>
          <p:sp>
            <p:nvSpPr>
              <p:cNvPr id="735" name="Google Shape;735;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36" name="Google Shape;736;p36"/>
            <p:cNvGrpSpPr/>
            <p:nvPr/>
          </p:nvGrpSpPr>
          <p:grpSpPr>
            <a:xfrm rot="10800000">
              <a:off x="7164144" y="0"/>
              <a:ext cx="1791036" cy="1581148"/>
              <a:chOff x="0" y="-6350"/>
              <a:chExt cx="812800" cy="717550"/>
            </a:xfrm>
          </p:grpSpPr>
          <p:sp>
            <p:nvSpPr>
              <p:cNvPr id="737" name="Google Shape;737;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000000"/>
              </a:solidFill>
              <a:ln>
                <a:noFill/>
              </a:ln>
            </p:spPr>
          </p:sp>
          <p:sp>
            <p:nvSpPr>
              <p:cNvPr id="738" name="Google Shape;738;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39" name="Google Shape;739;p36"/>
            <p:cNvGrpSpPr/>
            <p:nvPr/>
          </p:nvGrpSpPr>
          <p:grpSpPr>
            <a:xfrm rot="10800000">
              <a:off x="12536915" y="0"/>
              <a:ext cx="1791036" cy="1581148"/>
              <a:chOff x="0" y="-6350"/>
              <a:chExt cx="812800" cy="717550"/>
            </a:xfrm>
          </p:grpSpPr>
          <p:sp>
            <p:nvSpPr>
              <p:cNvPr id="740" name="Google Shape;740;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000000"/>
              </a:solidFill>
              <a:ln>
                <a:noFill/>
              </a:ln>
            </p:spPr>
          </p:sp>
          <p:sp>
            <p:nvSpPr>
              <p:cNvPr id="741" name="Google Shape;741;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42" name="Google Shape;742;p36"/>
            <p:cNvGrpSpPr/>
            <p:nvPr/>
          </p:nvGrpSpPr>
          <p:grpSpPr>
            <a:xfrm rot="10800000">
              <a:off x="17866060" y="0"/>
              <a:ext cx="1791036" cy="1581148"/>
              <a:chOff x="0" y="-6350"/>
              <a:chExt cx="812800" cy="717550"/>
            </a:xfrm>
          </p:grpSpPr>
          <p:sp>
            <p:nvSpPr>
              <p:cNvPr id="743" name="Google Shape;743;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000000"/>
              </a:solidFill>
              <a:ln>
                <a:noFill/>
              </a:ln>
            </p:spPr>
          </p:sp>
          <p:sp>
            <p:nvSpPr>
              <p:cNvPr id="744" name="Google Shape;744;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45" name="Google Shape;745;p36"/>
            <p:cNvGrpSpPr/>
            <p:nvPr/>
          </p:nvGrpSpPr>
          <p:grpSpPr>
            <a:xfrm rot="10800000">
              <a:off x="23200732" y="0"/>
              <a:ext cx="1791036" cy="1581148"/>
              <a:chOff x="0" y="-6350"/>
              <a:chExt cx="812800" cy="717550"/>
            </a:xfrm>
          </p:grpSpPr>
          <p:sp>
            <p:nvSpPr>
              <p:cNvPr id="746" name="Google Shape;746;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000000"/>
              </a:solidFill>
              <a:ln>
                <a:noFill/>
              </a:ln>
            </p:spPr>
          </p:sp>
          <p:sp>
            <p:nvSpPr>
              <p:cNvPr id="747" name="Google Shape;747;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48" name="Google Shape;748;p36"/>
            <p:cNvGrpSpPr/>
            <p:nvPr/>
          </p:nvGrpSpPr>
          <p:grpSpPr>
            <a:xfrm rot="10800000">
              <a:off x="3582072" y="0"/>
              <a:ext cx="1791036" cy="1581148"/>
              <a:chOff x="0" y="-6350"/>
              <a:chExt cx="812800" cy="717550"/>
            </a:xfrm>
          </p:grpSpPr>
          <p:sp>
            <p:nvSpPr>
              <p:cNvPr id="749" name="Google Shape;749;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FFFFFF"/>
              </a:solidFill>
              <a:ln>
                <a:noFill/>
              </a:ln>
            </p:spPr>
          </p:sp>
          <p:sp>
            <p:nvSpPr>
              <p:cNvPr id="750" name="Google Shape;750;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51" name="Google Shape;751;p36"/>
            <p:cNvGrpSpPr/>
            <p:nvPr/>
          </p:nvGrpSpPr>
          <p:grpSpPr>
            <a:xfrm rot="10800000">
              <a:off x="8955180" y="0"/>
              <a:ext cx="1791036" cy="1581148"/>
              <a:chOff x="0" y="-6350"/>
              <a:chExt cx="812800" cy="717550"/>
            </a:xfrm>
          </p:grpSpPr>
          <p:sp>
            <p:nvSpPr>
              <p:cNvPr id="752" name="Google Shape;752;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FFFFFF"/>
              </a:solidFill>
              <a:ln>
                <a:noFill/>
              </a:ln>
            </p:spPr>
          </p:sp>
          <p:sp>
            <p:nvSpPr>
              <p:cNvPr id="753" name="Google Shape;753;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54" name="Google Shape;754;p36"/>
            <p:cNvGrpSpPr/>
            <p:nvPr/>
          </p:nvGrpSpPr>
          <p:grpSpPr>
            <a:xfrm rot="10800000">
              <a:off x="14327951" y="0"/>
              <a:ext cx="1791036" cy="1581148"/>
              <a:chOff x="0" y="-6350"/>
              <a:chExt cx="812800" cy="717550"/>
            </a:xfrm>
          </p:grpSpPr>
          <p:sp>
            <p:nvSpPr>
              <p:cNvPr id="755" name="Google Shape;755;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FFFFFF"/>
              </a:solidFill>
              <a:ln>
                <a:noFill/>
              </a:ln>
            </p:spPr>
          </p:sp>
          <p:sp>
            <p:nvSpPr>
              <p:cNvPr id="756" name="Google Shape;756;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57" name="Google Shape;757;p36"/>
            <p:cNvGrpSpPr/>
            <p:nvPr/>
          </p:nvGrpSpPr>
          <p:grpSpPr>
            <a:xfrm rot="10800000">
              <a:off x="19657096" y="0"/>
              <a:ext cx="1791036" cy="1581148"/>
              <a:chOff x="0" y="-6350"/>
              <a:chExt cx="812800" cy="717550"/>
            </a:xfrm>
          </p:grpSpPr>
          <p:sp>
            <p:nvSpPr>
              <p:cNvPr id="758" name="Google Shape;758;p36"/>
              <p:cNvSpPr/>
              <p:nvPr/>
            </p:nvSpPr>
            <p:spPr>
              <a:xfrm>
                <a:off x="0" y="0"/>
                <a:ext cx="812800" cy="711200"/>
              </a:xfrm>
              <a:custGeom>
                <a:avLst/>
                <a:gdLst/>
                <a:ahLst/>
                <a:cxnLst/>
                <a:rect l="l" t="t" r="r" b="b"/>
                <a:pathLst>
                  <a:path w="812800" h="711200" extrusionOk="0">
                    <a:moveTo>
                      <a:pt x="406400" y="711200"/>
                    </a:moveTo>
                    <a:lnTo>
                      <a:pt x="812800" y="0"/>
                    </a:lnTo>
                    <a:lnTo>
                      <a:pt x="0" y="0"/>
                    </a:lnTo>
                    <a:lnTo>
                      <a:pt x="406400" y="711200"/>
                    </a:lnTo>
                    <a:close/>
                  </a:path>
                </a:pathLst>
              </a:custGeom>
              <a:solidFill>
                <a:srgbClr val="FFFFFF"/>
              </a:solidFill>
              <a:ln>
                <a:noFill/>
              </a:ln>
            </p:spPr>
          </p:sp>
          <p:sp>
            <p:nvSpPr>
              <p:cNvPr id="759" name="Google Shape;759;p36"/>
              <p:cNvSpPr txBox="1"/>
              <p:nvPr/>
            </p:nvSpPr>
            <p:spPr>
              <a:xfrm>
                <a:off x="127000" y="-63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grpSp>
        <p:nvGrpSpPr>
          <p:cNvPr id="760" name="Google Shape;760;p36"/>
          <p:cNvGrpSpPr/>
          <p:nvPr/>
        </p:nvGrpSpPr>
        <p:grpSpPr>
          <a:xfrm>
            <a:off x="304800" y="2971811"/>
            <a:ext cx="975848" cy="853867"/>
            <a:chOff x="0" y="0"/>
            <a:chExt cx="812800" cy="711200"/>
          </a:xfrm>
        </p:grpSpPr>
        <p:sp>
          <p:nvSpPr>
            <p:cNvPr id="761" name="Google Shape;761;p36"/>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49FF"/>
            </a:solidFill>
            <a:ln>
              <a:noFill/>
            </a:ln>
          </p:spPr>
        </p:sp>
        <p:sp>
          <p:nvSpPr>
            <p:cNvPr id="762" name="Google Shape;762;p36"/>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63" name="Google Shape;763;p36"/>
          <p:cNvGrpSpPr/>
          <p:nvPr/>
        </p:nvGrpSpPr>
        <p:grpSpPr>
          <a:xfrm>
            <a:off x="4549775" y="2973081"/>
            <a:ext cx="975848" cy="853867"/>
            <a:chOff x="0" y="0"/>
            <a:chExt cx="812800" cy="711200"/>
          </a:xfrm>
        </p:grpSpPr>
        <p:sp>
          <p:nvSpPr>
            <p:cNvPr id="764" name="Google Shape;764;p36"/>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765" name="Google Shape;765;p36"/>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66" name="Google Shape;766;p36"/>
          <p:cNvGrpSpPr/>
          <p:nvPr/>
        </p:nvGrpSpPr>
        <p:grpSpPr>
          <a:xfrm>
            <a:off x="8656058" y="2971811"/>
            <a:ext cx="975885" cy="853899"/>
            <a:chOff x="0" y="0"/>
            <a:chExt cx="812800" cy="711200"/>
          </a:xfrm>
        </p:grpSpPr>
        <p:sp>
          <p:nvSpPr>
            <p:cNvPr id="767" name="Google Shape;767;p36"/>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49FF"/>
            </a:solidFill>
            <a:ln>
              <a:noFill/>
            </a:ln>
          </p:spPr>
        </p:sp>
        <p:sp>
          <p:nvSpPr>
            <p:cNvPr id="768" name="Google Shape;768;p36"/>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69" name="Google Shape;769;p36"/>
          <p:cNvGrpSpPr/>
          <p:nvPr/>
        </p:nvGrpSpPr>
        <p:grpSpPr>
          <a:xfrm>
            <a:off x="12801600" y="2972446"/>
            <a:ext cx="975885" cy="853899"/>
            <a:chOff x="0" y="0"/>
            <a:chExt cx="812800" cy="711200"/>
          </a:xfrm>
        </p:grpSpPr>
        <p:sp>
          <p:nvSpPr>
            <p:cNvPr id="770" name="Google Shape;770;p36"/>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771" name="Google Shape;771;p36"/>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772" name="Google Shape;772;p36"/>
          <p:cNvGrpSpPr/>
          <p:nvPr/>
        </p:nvGrpSpPr>
        <p:grpSpPr>
          <a:xfrm>
            <a:off x="17007315" y="2973716"/>
            <a:ext cx="975885" cy="853899"/>
            <a:chOff x="0" y="0"/>
            <a:chExt cx="812800" cy="711200"/>
          </a:xfrm>
        </p:grpSpPr>
        <p:sp>
          <p:nvSpPr>
            <p:cNvPr id="773" name="Google Shape;773;p36"/>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49FF"/>
            </a:solidFill>
            <a:ln>
              <a:noFill/>
            </a:ln>
          </p:spPr>
        </p:sp>
        <p:sp>
          <p:nvSpPr>
            <p:cNvPr id="774" name="Google Shape;774;p36"/>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775" name="Google Shape;775;p36"/>
          <p:cNvSpPr txBox="1"/>
          <p:nvPr/>
        </p:nvSpPr>
        <p:spPr>
          <a:xfrm>
            <a:off x="1028700" y="1019175"/>
            <a:ext cx="13042483" cy="166179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a:solidFill>
                  <a:srgbClr val="000000"/>
                </a:solidFill>
                <a:latin typeface="Archivo Black" panose="020B0A03020202020B04"/>
                <a:ea typeface="Archivo Black" panose="020B0A03020202020B04"/>
                <a:cs typeface="Archivo Black" panose="020B0A03020202020B04"/>
                <a:sym typeface="Archivo Black" panose="020B0A03020202020B04"/>
              </a:rPr>
              <a:t>Procedure </a:t>
            </a:r>
            <a:endParaRPr lang="en-US" sz="9000">
              <a:solidFill>
                <a:srgbClr val="000000"/>
              </a:solidFill>
              <a:latin typeface="Archivo Black" panose="020B0A03020202020B04"/>
              <a:ea typeface="Archivo Black" panose="020B0A03020202020B04"/>
              <a:cs typeface="Archivo Black" panose="020B0A03020202020B04"/>
              <a:sym typeface="Archivo Black" panose="020B0A03020202020B04"/>
            </a:endParaRPr>
          </a:p>
        </p:txBody>
      </p:sp>
      <p:grpSp>
        <p:nvGrpSpPr>
          <p:cNvPr id="776" name="Google Shape;776;p36"/>
          <p:cNvGrpSpPr/>
          <p:nvPr/>
        </p:nvGrpSpPr>
        <p:grpSpPr>
          <a:xfrm>
            <a:off x="664845" y="4403090"/>
            <a:ext cx="3575050" cy="3158224"/>
            <a:chOff x="0" y="-9525"/>
            <a:chExt cx="4766818" cy="3127820"/>
          </a:xfrm>
        </p:grpSpPr>
        <p:sp>
          <p:nvSpPr>
            <p:cNvPr id="777" name="Google Shape;777;p36"/>
            <p:cNvSpPr txBox="1"/>
            <p:nvPr/>
          </p:nvSpPr>
          <p:spPr>
            <a:xfrm>
              <a:off x="0" y="-9525"/>
              <a:ext cx="4766818" cy="1452729"/>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2400" u="none">
                  <a:solidFill>
                    <a:srgbClr val="1649FF"/>
                  </a:solidFill>
                  <a:latin typeface="Archivo Black" panose="020B0A03020202020B04"/>
                  <a:ea typeface="Archivo Black" panose="020B0A03020202020B04"/>
                  <a:cs typeface="Archivo Black" panose="020B0A03020202020B04"/>
                  <a:sym typeface="Archivo Black" panose="020B0A03020202020B04"/>
                </a:rPr>
                <a:t>selecting static strucutral from </a:t>
              </a:r>
              <a:r>
                <a:rPr lang="en-US" altLang="en-US" sz="2400" u="none">
                  <a:solidFill>
                    <a:srgbClr val="1649FF"/>
                  </a:solidFill>
                  <a:latin typeface="Archivo Black" panose="020B0A03020202020B04"/>
                  <a:ea typeface="Archivo Black" panose="020B0A03020202020B04"/>
                  <a:cs typeface="Archivo Black" panose="020B0A03020202020B04"/>
                  <a:sym typeface="Archivo Black" panose="020B0A03020202020B04"/>
                </a:rPr>
                <a:t>ANSYS Workbench Project Schematic</a:t>
              </a:r>
              <a:endParaRPr lang="en-US" altLang="en-US" sz="2400" u="none">
                <a:solidFill>
                  <a:srgbClr val="1649FF"/>
                </a:solidFill>
                <a:latin typeface="Archivo Black" panose="020B0A03020202020B04"/>
                <a:ea typeface="Archivo Black" panose="020B0A03020202020B04"/>
                <a:cs typeface="Archivo Black" panose="020B0A03020202020B04"/>
                <a:sym typeface="Archivo Black" panose="020B0A03020202020B04"/>
              </a:endParaRPr>
            </a:p>
          </p:txBody>
        </p:sp>
        <p:sp>
          <p:nvSpPr>
            <p:cNvPr id="778" name="Google Shape;778;p36"/>
            <p:cNvSpPr txBox="1"/>
            <p:nvPr/>
          </p:nvSpPr>
          <p:spPr>
            <a:xfrm>
              <a:off x="0" y="1583182"/>
              <a:ext cx="4486566" cy="153511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lang="en-US" sz="2400" u="none">
                <a:solidFill>
                  <a:srgbClr val="000000"/>
                </a:solidFill>
                <a:latin typeface="Roboto" panose="02000000000000000000"/>
                <a:ea typeface="Roboto" panose="02000000000000000000"/>
                <a:cs typeface="Roboto" panose="02000000000000000000"/>
                <a:sym typeface="Roboto" panose="02000000000000000000"/>
              </a:endParaRPr>
            </a:p>
            <a:p>
              <a:pPr marL="0" marR="0" lvl="0" indent="0" algn="l" rtl="0">
                <a:lnSpc>
                  <a:spcPct val="140000"/>
                </a:lnSpc>
                <a:spcBef>
                  <a:spcPts val="0"/>
                </a:spcBef>
                <a:spcAft>
                  <a:spcPts val="0"/>
                </a:spcAft>
                <a:buNone/>
              </a:pPr>
              <a:r>
                <a:rPr lang="en-US" sz="2400" u="none">
                  <a:solidFill>
                    <a:srgbClr val="000000"/>
                  </a:solidFill>
                  <a:latin typeface="Roboto" panose="02000000000000000000"/>
                  <a:ea typeface="Roboto" panose="02000000000000000000"/>
                  <a:cs typeface="Roboto" panose="02000000000000000000"/>
                  <a:sym typeface="Roboto" panose="02000000000000000000"/>
                </a:rPr>
                <a:t>Defining what sort of analysis to do.</a:t>
              </a:r>
              <a:endParaRPr lang="en-US" sz="2400" u="none">
                <a:solidFill>
                  <a:srgbClr val="000000"/>
                </a:solidFill>
                <a:latin typeface="Roboto" panose="02000000000000000000"/>
                <a:ea typeface="Roboto" panose="02000000000000000000"/>
                <a:cs typeface="Roboto" panose="02000000000000000000"/>
                <a:sym typeface="Roboto" panose="02000000000000000000"/>
              </a:endParaRPr>
            </a:p>
          </p:txBody>
        </p:sp>
      </p:grpSp>
      <p:grpSp>
        <p:nvGrpSpPr>
          <p:cNvPr id="779" name="Google Shape;779;p36"/>
          <p:cNvGrpSpPr/>
          <p:nvPr/>
        </p:nvGrpSpPr>
        <p:grpSpPr>
          <a:xfrm>
            <a:off x="4816475" y="4561840"/>
            <a:ext cx="3364865" cy="3766186"/>
            <a:chOff x="0" y="-9525"/>
            <a:chExt cx="4486566" cy="2969467"/>
          </a:xfrm>
        </p:grpSpPr>
        <p:sp>
          <p:nvSpPr>
            <p:cNvPr id="780" name="Google Shape;780;p36"/>
            <p:cNvSpPr txBox="1"/>
            <p:nvPr/>
          </p:nvSpPr>
          <p:spPr>
            <a:xfrm>
              <a:off x="0" y="-9525"/>
              <a:ext cx="4486566" cy="296946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u="none">
                  <a:solidFill>
                    <a:srgbClr val="000000"/>
                  </a:solidFill>
                  <a:latin typeface="Archivo Black" panose="020B0A03020202020B04"/>
                  <a:ea typeface="Archivo Black" panose="020B0A03020202020B04"/>
                  <a:cs typeface="Archivo Black" panose="020B0A03020202020B04"/>
                  <a:sym typeface="Archivo Black" panose="020B0A03020202020B04"/>
                </a:rPr>
                <a:t>Defining material property in engineering data</a:t>
              </a:r>
              <a:endParaRPr lang="en-US" sz="2000" u="none">
                <a:solidFill>
                  <a:srgbClr val="000000"/>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20000"/>
                </a:lnSpc>
                <a:spcBef>
                  <a:spcPts val="0"/>
                </a:spcBef>
                <a:spcAft>
                  <a:spcPts val="0"/>
                </a:spcAft>
                <a:buNone/>
              </a:pPr>
              <a:endParaRPr lang="en-US" sz="2000" u="none">
                <a:solidFill>
                  <a:srgbClr val="000000"/>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20000"/>
                </a:lnSpc>
                <a:spcBef>
                  <a:spcPts val="0"/>
                </a:spcBef>
                <a:spcAft>
                  <a:spcPts val="0"/>
                </a:spcAft>
                <a:buNone/>
              </a:pPr>
              <a:r>
                <a:rPr lang="en-US" sz="2400">
                  <a:latin typeface="Roboto" panose="02000000000000000000"/>
                  <a:ea typeface="Roboto" panose="02000000000000000000"/>
                  <a:cs typeface="Roboto" panose="02000000000000000000"/>
                  <a:sym typeface="Roboto" panose="02000000000000000000"/>
                </a:rPr>
                <a:t>Defined material property based on  instruction. </a:t>
              </a:r>
              <a:endParaRPr lang="en-US" sz="2400">
                <a:solidFill>
                  <a:srgbClr val="000000"/>
                </a:solidFill>
                <a:latin typeface="Roboto" panose="02000000000000000000"/>
                <a:ea typeface="Roboto" panose="02000000000000000000"/>
                <a:cs typeface="Roboto" panose="02000000000000000000"/>
                <a:sym typeface="Roboto" panose="02000000000000000000"/>
              </a:endParaRPr>
            </a:p>
            <a:p>
              <a:pPr marL="0" marR="0" lvl="0" indent="0" algn="l" rtl="0">
                <a:lnSpc>
                  <a:spcPct val="120000"/>
                </a:lnSpc>
                <a:spcBef>
                  <a:spcPts val="0"/>
                </a:spcBef>
                <a:spcAft>
                  <a:spcPts val="0"/>
                </a:spcAft>
                <a:buNone/>
              </a:pPr>
              <a:endParaRPr lang="en-US" sz="2000" u="none">
                <a:solidFill>
                  <a:srgbClr val="000000"/>
                </a:solidFill>
                <a:latin typeface="Archivo Black" panose="020B0A03020202020B04"/>
                <a:ea typeface="Archivo Black" panose="020B0A03020202020B04"/>
                <a:cs typeface="Archivo Black" panose="020B0A03020202020B04"/>
                <a:sym typeface="Archivo Black" panose="020B0A03020202020B04"/>
              </a:endParaRPr>
            </a:p>
            <a:p>
              <a:pPr marL="0" marR="0" lvl="0" indent="0" algn="l" rtl="0">
                <a:lnSpc>
                  <a:spcPct val="120000"/>
                </a:lnSpc>
                <a:spcBef>
                  <a:spcPts val="0"/>
                </a:spcBef>
                <a:spcAft>
                  <a:spcPts val="0"/>
                </a:spcAft>
                <a:buNone/>
              </a:pPr>
              <a:endParaRPr lang="en-US" sz="2000" u="none">
                <a:solidFill>
                  <a:srgbClr val="000000"/>
                </a:solidFill>
                <a:latin typeface="Archivo Black" panose="020B0A03020202020B04"/>
                <a:ea typeface="Archivo Black" panose="020B0A03020202020B04"/>
                <a:cs typeface="Archivo Black" panose="020B0A03020202020B04"/>
                <a:sym typeface="Archivo Black" panose="020B0A03020202020B04"/>
              </a:endParaRPr>
            </a:p>
          </p:txBody>
        </p:sp>
        <p:sp>
          <p:nvSpPr>
            <p:cNvPr id="781" name="Google Shape;781;p36"/>
            <p:cNvSpPr txBox="1"/>
            <p:nvPr/>
          </p:nvSpPr>
          <p:spPr>
            <a:xfrm>
              <a:off x="0" y="1583182"/>
              <a:ext cx="4486566" cy="68834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lang="en-US" sz="2400">
                <a:solidFill>
                  <a:srgbClr val="000000"/>
                </a:solidFill>
                <a:latin typeface="Roboto" panose="02000000000000000000"/>
                <a:ea typeface="Roboto" panose="02000000000000000000"/>
                <a:cs typeface="Roboto" panose="02000000000000000000"/>
                <a:sym typeface="Roboto" panose="02000000000000000000"/>
              </a:endParaRPr>
            </a:p>
          </p:txBody>
        </p:sp>
      </p:grpSp>
      <p:grpSp>
        <p:nvGrpSpPr>
          <p:cNvPr id="782" name="Google Shape;782;p36"/>
          <p:cNvGrpSpPr/>
          <p:nvPr/>
        </p:nvGrpSpPr>
        <p:grpSpPr>
          <a:xfrm>
            <a:off x="13155975" y="4742656"/>
            <a:ext cx="3365507" cy="2744565"/>
            <a:chOff x="0" y="-9525"/>
            <a:chExt cx="4487342" cy="3659420"/>
          </a:xfrm>
        </p:grpSpPr>
        <p:sp>
          <p:nvSpPr>
            <p:cNvPr id="783" name="Google Shape;783;p36"/>
            <p:cNvSpPr txBox="1"/>
            <p:nvPr/>
          </p:nvSpPr>
          <p:spPr>
            <a:xfrm>
              <a:off x="0" y="-9525"/>
              <a:ext cx="4486566" cy="11811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u="none">
                  <a:solidFill>
                    <a:srgbClr val="000000"/>
                  </a:solidFill>
                  <a:latin typeface="Archivo Black" panose="020B0A03020202020B04"/>
                  <a:ea typeface="Archivo Black" panose="020B0A03020202020B04"/>
                  <a:cs typeface="Archivo Black" panose="020B0A03020202020B04"/>
                  <a:sym typeface="Archivo Black" panose="020B0A03020202020B04"/>
                </a:rPr>
                <a:t>conducting simulation</a:t>
              </a:r>
              <a:endParaRPr lang="en-US" sz="2400" u="none">
                <a:solidFill>
                  <a:srgbClr val="000000"/>
                </a:solidFill>
                <a:latin typeface="Archivo Black" panose="020B0A03020202020B04"/>
                <a:ea typeface="Archivo Black" panose="020B0A03020202020B04"/>
                <a:cs typeface="Archivo Black" panose="020B0A03020202020B04"/>
                <a:sym typeface="Archivo Black" panose="020B0A03020202020B04"/>
              </a:endParaRPr>
            </a:p>
          </p:txBody>
        </p:sp>
        <p:sp>
          <p:nvSpPr>
            <p:cNvPr id="784" name="Google Shape;784;p36"/>
            <p:cNvSpPr txBox="1"/>
            <p:nvPr/>
          </p:nvSpPr>
          <p:spPr>
            <a:xfrm>
              <a:off x="776" y="1583182"/>
              <a:ext cx="4486566" cy="206671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a:solidFill>
                    <a:srgbClr val="000000"/>
                  </a:solidFill>
                  <a:latin typeface="Roboto" panose="02000000000000000000"/>
                  <a:ea typeface="Roboto" panose="02000000000000000000"/>
                  <a:cs typeface="Roboto" panose="02000000000000000000"/>
                  <a:sym typeface="Roboto" panose="02000000000000000000"/>
                </a:rPr>
                <a:t>Conducted stress and strain simulation based on different mesh sizes</a:t>
              </a:r>
              <a:endParaRPr lang="en-US" sz="2400">
                <a:solidFill>
                  <a:srgbClr val="000000"/>
                </a:solidFill>
                <a:latin typeface="Roboto" panose="02000000000000000000"/>
                <a:ea typeface="Roboto" panose="02000000000000000000"/>
                <a:cs typeface="Roboto" panose="02000000000000000000"/>
                <a:sym typeface="Roboto" panose="02000000000000000000"/>
              </a:endParaRPr>
            </a:p>
          </p:txBody>
        </p:sp>
      </p:grpSp>
      <p:grpSp>
        <p:nvGrpSpPr>
          <p:cNvPr id="785" name="Google Shape;785;p36"/>
          <p:cNvGrpSpPr/>
          <p:nvPr/>
        </p:nvGrpSpPr>
        <p:grpSpPr>
          <a:xfrm>
            <a:off x="8989695" y="4561840"/>
            <a:ext cx="3365500" cy="3912640"/>
            <a:chOff x="0" y="-649250"/>
            <a:chExt cx="4486954" cy="4127494"/>
          </a:xfrm>
        </p:grpSpPr>
        <p:sp>
          <p:nvSpPr>
            <p:cNvPr id="786" name="Google Shape;786;p36"/>
            <p:cNvSpPr txBox="1"/>
            <p:nvPr/>
          </p:nvSpPr>
          <p:spPr>
            <a:xfrm>
              <a:off x="0" y="-649250"/>
              <a:ext cx="4486566" cy="140203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u="none">
                  <a:solidFill>
                    <a:srgbClr val="1649FF"/>
                  </a:solidFill>
                  <a:latin typeface="Archivo Black" panose="020B0A03020202020B04"/>
                  <a:ea typeface="Archivo Black" panose="020B0A03020202020B04"/>
                  <a:cs typeface="Archivo Black" panose="020B0A03020202020B04"/>
                  <a:sym typeface="Archivo Black" panose="020B0A03020202020B04"/>
                </a:rPr>
                <a:t>Creating geometry &amp; assigning material</a:t>
              </a:r>
              <a:endParaRPr lang="en-US" sz="2400" u="none">
                <a:solidFill>
                  <a:srgbClr val="1649FF"/>
                </a:solidFill>
                <a:latin typeface="Archivo Black" panose="020B0A03020202020B04"/>
                <a:ea typeface="Archivo Black" panose="020B0A03020202020B04"/>
                <a:cs typeface="Archivo Black" panose="020B0A03020202020B04"/>
                <a:sym typeface="Archivo Black" panose="020B0A03020202020B04"/>
              </a:endParaRPr>
            </a:p>
          </p:txBody>
        </p:sp>
        <p:sp>
          <p:nvSpPr>
            <p:cNvPr id="787" name="Google Shape;787;p36"/>
            <p:cNvSpPr txBox="1"/>
            <p:nvPr/>
          </p:nvSpPr>
          <p:spPr>
            <a:xfrm>
              <a:off x="388" y="752545"/>
              <a:ext cx="4486566" cy="272569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a:solidFill>
                    <a:srgbClr val="000000"/>
                  </a:solidFill>
                  <a:latin typeface="Roboto" panose="02000000000000000000"/>
                  <a:ea typeface="Roboto" panose="02000000000000000000"/>
                  <a:cs typeface="Roboto" panose="02000000000000000000"/>
                  <a:sym typeface="Roboto" panose="02000000000000000000"/>
                </a:rPr>
                <a:t>Created a hexagon with extrusion of 20mm in modular geomerty &amp; assigned material in model analysis. </a:t>
              </a:r>
              <a:endParaRPr lang="en-US" sz="2400">
                <a:solidFill>
                  <a:srgbClr val="000000"/>
                </a:solidFill>
                <a:latin typeface="Roboto" panose="02000000000000000000"/>
                <a:ea typeface="Roboto" panose="02000000000000000000"/>
                <a:cs typeface="Roboto" panose="02000000000000000000"/>
                <a:sym typeface="Roboto" panose="02000000000000000000"/>
              </a:endParaRPr>
            </a:p>
          </p:txBody>
        </p:sp>
      </p:grpSp>
      <p:sp>
        <p:nvSpPr>
          <p:cNvPr id="1" name="Text Box 0"/>
          <p:cNvSpPr txBox="1"/>
          <p:nvPr/>
        </p:nvSpPr>
        <p:spPr>
          <a:xfrm>
            <a:off x="5621655" y="7667625"/>
            <a:ext cx="6096000" cy="306705"/>
          </a:xfrm>
          <a:prstGeom prst="rect">
            <a:avLst/>
          </a:prstGeom>
          <a:noFill/>
        </p:spPr>
        <p:txBody>
          <a:bodyPr wrap="square" rtlCol="0">
            <a:spAutoFit/>
          </a:bodyPr>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5"/>
                                        </p:tgtEl>
                                        <p:attrNameLst>
                                          <p:attrName>style.visibility</p:attrName>
                                        </p:attrNameLst>
                                      </p:cBhvr>
                                      <p:to>
                                        <p:strVal val="visible"/>
                                      </p:to>
                                    </p:set>
                                    <p:animEffect transition="in" filter="fade">
                                      <p:cBhvr>
                                        <p:cTn id="7" dur="500"/>
                                        <p:tgtEl>
                                          <p:spTgt spid="77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76"/>
                                        </p:tgtEl>
                                        <p:attrNameLst>
                                          <p:attrName>style.visibility</p:attrName>
                                        </p:attrNameLst>
                                      </p:cBhvr>
                                      <p:to>
                                        <p:strVal val="visible"/>
                                      </p:to>
                                    </p:set>
                                    <p:animEffect transition="in" filter="fade">
                                      <p:cBhvr>
                                        <p:cTn id="11" dur="500"/>
                                        <p:tgtEl>
                                          <p:spTgt spid="77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79"/>
                                        </p:tgtEl>
                                        <p:attrNameLst>
                                          <p:attrName>style.visibility</p:attrName>
                                        </p:attrNameLst>
                                      </p:cBhvr>
                                      <p:to>
                                        <p:strVal val="visible"/>
                                      </p:to>
                                    </p:set>
                                    <p:animEffect transition="in" filter="fade">
                                      <p:cBhvr>
                                        <p:cTn id="15" dur="500"/>
                                        <p:tgtEl>
                                          <p:spTgt spid="77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85"/>
                                        </p:tgtEl>
                                        <p:attrNameLst>
                                          <p:attrName>style.visibility</p:attrName>
                                        </p:attrNameLst>
                                      </p:cBhvr>
                                      <p:to>
                                        <p:strVal val="visible"/>
                                      </p:to>
                                    </p:set>
                                    <p:animEffect transition="in" filter="fade">
                                      <p:cBhvr>
                                        <p:cTn id="19" dur="500"/>
                                        <p:tgtEl>
                                          <p:spTgt spid="78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82"/>
                                        </p:tgtEl>
                                        <p:attrNameLst>
                                          <p:attrName>style.visibility</p:attrName>
                                        </p:attrNameLst>
                                      </p:cBhvr>
                                      <p:to>
                                        <p:strVal val="visible"/>
                                      </p:to>
                                    </p:set>
                                    <p:animEffect transition="in" filter="fade">
                                      <p:cBhvr>
                                        <p:cTn id="23" dur="500"/>
                                        <p:tgtEl>
                                          <p:spTgt spid="7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24" name="Shape 124"/>
        <p:cNvGrpSpPr/>
        <p:nvPr/>
      </p:nvGrpSpPr>
      <p:grpSpPr>
        <a:xfrm>
          <a:off x="0" y="0"/>
          <a:ext cx="0" cy="0"/>
          <a:chOff x="0" y="0"/>
          <a:chExt cx="0" cy="0"/>
        </a:xfrm>
      </p:grpSpPr>
      <p:grpSp>
        <p:nvGrpSpPr>
          <p:cNvPr id="140" name="Google Shape;140;p14"/>
          <p:cNvGrpSpPr/>
          <p:nvPr/>
        </p:nvGrpSpPr>
        <p:grpSpPr>
          <a:xfrm>
            <a:off x="12748958" y="8752048"/>
            <a:ext cx="5418540" cy="1580407"/>
            <a:chOff x="0" y="0"/>
            <a:chExt cx="7224720" cy="2107210"/>
          </a:xfrm>
        </p:grpSpPr>
        <p:grpSp>
          <p:nvGrpSpPr>
            <p:cNvPr id="141" name="Google Shape;141;p14"/>
            <p:cNvGrpSpPr/>
            <p:nvPr/>
          </p:nvGrpSpPr>
          <p:grpSpPr>
            <a:xfrm>
              <a:off x="0" y="0"/>
              <a:ext cx="2408240" cy="2107210"/>
              <a:chOff x="0" y="0"/>
              <a:chExt cx="812800" cy="711200"/>
            </a:xfrm>
          </p:grpSpPr>
          <p:sp>
            <p:nvSpPr>
              <p:cNvPr id="142" name="Google Shape;142;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143" name="Google Shape;143;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4" name="Google Shape;144;p14"/>
            <p:cNvGrpSpPr/>
            <p:nvPr/>
          </p:nvGrpSpPr>
          <p:grpSpPr>
            <a:xfrm>
              <a:off x="2408240" y="0"/>
              <a:ext cx="2408240" cy="2107210"/>
              <a:chOff x="0" y="0"/>
              <a:chExt cx="812800" cy="711200"/>
            </a:xfrm>
          </p:grpSpPr>
          <p:sp>
            <p:nvSpPr>
              <p:cNvPr id="145" name="Google Shape;145;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49FF"/>
              </a:solidFill>
              <a:ln>
                <a:noFill/>
              </a:ln>
            </p:spPr>
          </p:sp>
          <p:sp>
            <p:nvSpPr>
              <p:cNvPr id="146" name="Google Shape;146;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7" name="Google Shape;147;p14"/>
            <p:cNvGrpSpPr/>
            <p:nvPr/>
          </p:nvGrpSpPr>
          <p:grpSpPr>
            <a:xfrm>
              <a:off x="4816480" y="0"/>
              <a:ext cx="2408240" cy="2107210"/>
              <a:chOff x="0" y="0"/>
              <a:chExt cx="812800" cy="711200"/>
            </a:xfrm>
          </p:grpSpPr>
          <p:sp>
            <p:nvSpPr>
              <p:cNvPr id="148" name="Google Shape;148;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149" name="Google Shape;149;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pic>
        <p:nvPicPr>
          <p:cNvPr id="1" name="Picture 0" descr="Screenshot (818) - Copy"/>
          <p:cNvPicPr>
            <a:picLocks noChangeAspect="1"/>
          </p:cNvPicPr>
          <p:nvPr/>
        </p:nvPicPr>
        <p:blipFill>
          <a:blip r:embed="rId1"/>
          <a:stretch>
            <a:fillRect/>
          </a:stretch>
        </p:blipFill>
        <p:spPr>
          <a:xfrm>
            <a:off x="0" y="0"/>
            <a:ext cx="4965065" cy="10286365"/>
          </a:xfrm>
          <a:prstGeom prst="rect">
            <a:avLst/>
          </a:prstGeom>
        </p:spPr>
      </p:pic>
      <p:pic>
        <p:nvPicPr>
          <p:cNvPr id="2" name="Picture 1" descr="Screenshot (819) - Copy"/>
          <p:cNvPicPr>
            <a:picLocks noChangeAspect="1"/>
          </p:cNvPicPr>
          <p:nvPr/>
        </p:nvPicPr>
        <p:blipFill>
          <a:blip r:embed="rId2"/>
          <a:stretch>
            <a:fillRect/>
          </a:stretch>
        </p:blipFill>
        <p:spPr>
          <a:xfrm>
            <a:off x="4949825" y="-67945"/>
            <a:ext cx="4880610" cy="10287635"/>
          </a:xfrm>
          <a:prstGeom prst="rect">
            <a:avLst/>
          </a:prstGeom>
        </p:spPr>
      </p:pic>
      <p:pic>
        <p:nvPicPr>
          <p:cNvPr id="3" name="Picture 2" descr="Screenshot (820)"/>
          <p:cNvPicPr>
            <a:picLocks noChangeAspect="1"/>
          </p:cNvPicPr>
          <p:nvPr/>
        </p:nvPicPr>
        <p:blipFill>
          <a:blip r:embed="rId3"/>
          <a:stretch>
            <a:fillRect/>
          </a:stretch>
        </p:blipFill>
        <p:spPr>
          <a:xfrm>
            <a:off x="9874885" y="-635"/>
            <a:ext cx="4305935" cy="10287000"/>
          </a:xfrm>
          <a:prstGeom prst="rect">
            <a:avLst/>
          </a:prstGeom>
        </p:spPr>
      </p:pic>
      <p:pic>
        <p:nvPicPr>
          <p:cNvPr id="4" name="Picture 3" descr="10mm reading stress - Copy"/>
          <p:cNvPicPr>
            <a:picLocks noChangeAspect="1"/>
          </p:cNvPicPr>
          <p:nvPr/>
        </p:nvPicPr>
        <p:blipFill>
          <a:blip r:embed="rId4"/>
          <a:stretch>
            <a:fillRect/>
          </a:stretch>
        </p:blipFill>
        <p:spPr>
          <a:xfrm>
            <a:off x="14225270" y="-67310"/>
            <a:ext cx="4062730" cy="10287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24" name="Shape 124"/>
        <p:cNvGrpSpPr/>
        <p:nvPr/>
      </p:nvGrpSpPr>
      <p:grpSpPr>
        <a:xfrm>
          <a:off x="0" y="0"/>
          <a:ext cx="0" cy="0"/>
          <a:chOff x="0" y="0"/>
          <a:chExt cx="0" cy="0"/>
        </a:xfrm>
      </p:grpSpPr>
      <p:grpSp>
        <p:nvGrpSpPr>
          <p:cNvPr id="140" name="Google Shape;140;p14"/>
          <p:cNvGrpSpPr/>
          <p:nvPr/>
        </p:nvGrpSpPr>
        <p:grpSpPr>
          <a:xfrm>
            <a:off x="12748958" y="8752048"/>
            <a:ext cx="5418540" cy="1580407"/>
            <a:chOff x="0" y="0"/>
            <a:chExt cx="7224720" cy="2107210"/>
          </a:xfrm>
        </p:grpSpPr>
        <p:grpSp>
          <p:nvGrpSpPr>
            <p:cNvPr id="141" name="Google Shape;141;p14"/>
            <p:cNvGrpSpPr/>
            <p:nvPr/>
          </p:nvGrpSpPr>
          <p:grpSpPr>
            <a:xfrm>
              <a:off x="0" y="0"/>
              <a:ext cx="2408240" cy="2107210"/>
              <a:chOff x="0" y="0"/>
              <a:chExt cx="812800" cy="711200"/>
            </a:xfrm>
          </p:grpSpPr>
          <p:sp>
            <p:nvSpPr>
              <p:cNvPr id="142" name="Google Shape;142;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143" name="Google Shape;143;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4" name="Google Shape;144;p14"/>
            <p:cNvGrpSpPr/>
            <p:nvPr/>
          </p:nvGrpSpPr>
          <p:grpSpPr>
            <a:xfrm>
              <a:off x="2408240" y="0"/>
              <a:ext cx="2408240" cy="2107210"/>
              <a:chOff x="0" y="0"/>
              <a:chExt cx="812800" cy="711200"/>
            </a:xfrm>
          </p:grpSpPr>
          <p:sp>
            <p:nvSpPr>
              <p:cNvPr id="145" name="Google Shape;145;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49FF"/>
              </a:solidFill>
              <a:ln>
                <a:noFill/>
              </a:ln>
            </p:spPr>
          </p:sp>
          <p:sp>
            <p:nvSpPr>
              <p:cNvPr id="146" name="Google Shape;146;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7" name="Google Shape;147;p14"/>
            <p:cNvGrpSpPr/>
            <p:nvPr/>
          </p:nvGrpSpPr>
          <p:grpSpPr>
            <a:xfrm>
              <a:off x="4816480" y="0"/>
              <a:ext cx="2408240" cy="2107210"/>
              <a:chOff x="0" y="0"/>
              <a:chExt cx="812800" cy="711200"/>
            </a:xfrm>
          </p:grpSpPr>
          <p:sp>
            <p:nvSpPr>
              <p:cNvPr id="148" name="Google Shape;148;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149" name="Google Shape;149;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pic>
        <p:nvPicPr>
          <p:cNvPr id="1" name="Picture 0" descr="Screenshot (818) - Copy"/>
          <p:cNvPicPr>
            <a:picLocks noChangeAspect="1"/>
          </p:cNvPicPr>
          <p:nvPr/>
        </p:nvPicPr>
        <p:blipFill>
          <a:blip r:embed="rId1"/>
          <a:stretch>
            <a:fillRect/>
          </a:stretch>
        </p:blipFill>
        <p:spPr>
          <a:xfrm>
            <a:off x="0" y="0"/>
            <a:ext cx="10260330" cy="10286365"/>
          </a:xfrm>
          <a:prstGeom prst="rect">
            <a:avLst/>
          </a:prstGeom>
        </p:spPr>
      </p:pic>
      <p:sp>
        <p:nvSpPr>
          <p:cNvPr id="5" name="Text Box 4"/>
          <p:cNvSpPr txBox="1"/>
          <p:nvPr/>
        </p:nvSpPr>
        <p:spPr>
          <a:xfrm>
            <a:off x="10231755" y="102870"/>
            <a:ext cx="7935595" cy="1094740"/>
          </a:xfrm>
          <a:prstGeom prst="rect">
            <a:avLst/>
          </a:prstGeom>
          <a:noFill/>
        </p:spPr>
        <p:txBody>
          <a:bodyPr wrap="square" rtlCol="0">
            <a:noAutofit/>
          </a:bodyPr>
          <a:p>
            <a:endParaRPr lang="en-US"/>
          </a:p>
          <a:p>
            <a:endParaRPr lang="en-US"/>
          </a:p>
          <a:p>
            <a:pPr algn="ctr"/>
            <a:r>
              <a:rPr lang="en-US" sz="3200" b="1"/>
              <a:t> Defining material properties</a:t>
            </a:r>
            <a:endParaRPr lang="en-US" sz="3200" b="1"/>
          </a:p>
          <a:p>
            <a:endParaRPr lang="en-US" sz="3200" b="1"/>
          </a:p>
          <a:p>
            <a:endParaRPr lang="en-US" sz="3200" b="1"/>
          </a:p>
          <a:p>
            <a:pPr marL="342900" indent="-342900">
              <a:buFont typeface="Arial" panose="020B0604020202020204" pitchFamily="34" charset="0"/>
              <a:buChar char="•"/>
            </a:pPr>
            <a:endParaRPr lang="en-US" sz="2000"/>
          </a:p>
        </p:txBody>
      </p:sp>
      <p:sp>
        <p:nvSpPr>
          <p:cNvPr id="6" name="Text Box 5"/>
          <p:cNvSpPr txBox="1"/>
          <p:nvPr/>
        </p:nvSpPr>
        <p:spPr>
          <a:xfrm>
            <a:off x="10454640" y="1377950"/>
            <a:ext cx="7849870" cy="8841740"/>
          </a:xfrm>
          <a:prstGeom prst="rect">
            <a:avLst/>
          </a:prstGeom>
          <a:noFill/>
        </p:spPr>
        <p:txBody>
          <a:bodyPr wrap="square" rtlCol="0">
            <a:noAutofit/>
          </a:bodyPr>
          <a:p>
            <a:pPr marL="342900" indent="-342900">
              <a:buFont typeface="Arial" panose="020B0604020202020204" pitchFamily="34" charset="0"/>
              <a:buChar char="•"/>
            </a:pPr>
            <a:r>
              <a:rPr lang="en-US" altLang="en-US" sz="2000">
                <a:sym typeface="+mn-ea"/>
              </a:rPr>
              <a:t>Opened Engineering Data from the Project Schematic to set up material properties for our simulation.</a:t>
            </a:r>
            <a:endParaRPr lang="en-US" altLang="en-US" sz="2000"/>
          </a:p>
          <a:p>
            <a:pPr marL="342900" indent="-342900">
              <a:buFont typeface="Arial" panose="020B0604020202020204" pitchFamily="34" charset="0"/>
              <a:buChar char="•"/>
            </a:pPr>
            <a:endParaRPr lang="en-US" altLang="en-US" sz="2000"/>
          </a:p>
          <a:p>
            <a:pPr marL="342900" indent="-342900">
              <a:buFont typeface="Arial" panose="020B0604020202020204" pitchFamily="34" charset="0"/>
              <a:buChar char="•"/>
            </a:pPr>
            <a:r>
              <a:rPr lang="en-US" altLang="en-US" sz="2000">
                <a:sym typeface="+mn-ea"/>
              </a:rPr>
              <a:t>Created a new custom material to match the requirements of our project experiment.</a:t>
            </a:r>
            <a:endParaRPr lang="en-US" altLang="en-US" sz="2000"/>
          </a:p>
          <a:p>
            <a:pPr marL="342900" indent="-342900">
              <a:buFont typeface="Arial" panose="020B0604020202020204" pitchFamily="34" charset="0"/>
              <a:buChar char="•"/>
            </a:pPr>
            <a:endParaRPr lang="en-US" altLang="en-US" sz="2000"/>
          </a:p>
          <a:p>
            <a:pPr marL="342900" indent="-342900">
              <a:buFont typeface="Arial" panose="020B0604020202020204" pitchFamily="34" charset="0"/>
              <a:buChar char="•"/>
            </a:pPr>
            <a:r>
              <a:rPr lang="en-US" altLang="en-US" sz="2000">
                <a:sym typeface="+mn-ea"/>
              </a:rPr>
              <a:t>Used the project rule for stiffness:</a:t>
            </a:r>
            <a:endParaRPr lang="en-US" altLang="en-US" sz="2000"/>
          </a:p>
          <a:p>
            <a:pPr marL="342900" indent="-342900">
              <a:buFont typeface="Arial" panose="020B0604020202020204" pitchFamily="34" charset="0"/>
              <a:buChar char="•"/>
            </a:pPr>
            <a:endParaRPr lang="en-US" altLang="en-US" sz="2000"/>
          </a:p>
          <a:p>
            <a:pPr marL="342900" indent="-342900">
              <a:buFont typeface="Arial" panose="020B0604020202020204" pitchFamily="34" charset="0"/>
              <a:buChar char="•"/>
            </a:pPr>
            <a:r>
              <a:rPr lang="en-US" altLang="en-US" sz="2000">
                <a:sym typeface="+mn-ea"/>
              </a:rPr>
              <a:t>Young’s Modulus (E) = last two digits of Roll No. (in MPa)</a:t>
            </a:r>
            <a:endParaRPr lang="en-US" altLang="en-US" sz="2000"/>
          </a:p>
          <a:p>
            <a:pPr marL="342900" indent="-342900">
              <a:buFont typeface="Arial" panose="020B0604020202020204" pitchFamily="34" charset="0"/>
              <a:buChar char="•"/>
            </a:pPr>
            <a:endParaRPr lang="en-US" altLang="en-US" sz="2000"/>
          </a:p>
          <a:p>
            <a:pPr marL="342900" indent="-342900">
              <a:buFont typeface="Arial" panose="020B0604020202020204" pitchFamily="34" charset="0"/>
              <a:buChar char="•"/>
            </a:pPr>
            <a:r>
              <a:rPr lang="en-US" altLang="en-US" sz="2000">
                <a:sym typeface="+mn-ea"/>
              </a:rPr>
              <a:t>For our case: E = 69 MPa.</a:t>
            </a:r>
            <a:endParaRPr lang="en-US" altLang="en-US" sz="2000"/>
          </a:p>
          <a:p>
            <a:pPr marL="342900" indent="-342900">
              <a:buFont typeface="Arial" panose="020B0604020202020204" pitchFamily="34" charset="0"/>
              <a:buChar char="•"/>
            </a:pPr>
            <a:endParaRPr lang="en-US" altLang="en-US" sz="2000"/>
          </a:p>
          <a:p>
            <a:pPr marL="342900" indent="-342900">
              <a:buFont typeface="Arial" panose="020B0604020202020204" pitchFamily="34" charset="0"/>
              <a:buChar char="•"/>
            </a:pPr>
            <a:r>
              <a:rPr lang="en-US" altLang="en-US" sz="2000">
                <a:sym typeface="+mn-ea"/>
              </a:rPr>
              <a:t>Assigned the standard value for Poisson’s Ratio as specified:</a:t>
            </a:r>
            <a:endParaRPr lang="en-US" altLang="en-US" sz="2000"/>
          </a:p>
          <a:p>
            <a:pPr marL="342900" indent="-342900">
              <a:buFont typeface="Arial" panose="020B0604020202020204" pitchFamily="34" charset="0"/>
              <a:buChar char="•"/>
            </a:pPr>
            <a:endParaRPr lang="en-US" altLang="en-US" sz="2000"/>
          </a:p>
          <a:p>
            <a:pPr marL="342900" indent="-342900">
              <a:buFont typeface="Arial" panose="020B0604020202020204" pitchFamily="34" charset="0"/>
              <a:buChar char="•"/>
            </a:pPr>
            <a:r>
              <a:rPr lang="en-US" altLang="en-US" sz="2000">
                <a:sym typeface="+mn-ea"/>
              </a:rPr>
              <a:t>ν = 0.28.</a:t>
            </a:r>
            <a:endParaRPr lang="en-US" altLang="en-US" sz="2000"/>
          </a:p>
          <a:p>
            <a:pPr marL="342900" indent="-342900">
              <a:buFont typeface="Arial" panose="020B0604020202020204" pitchFamily="34" charset="0"/>
              <a:buChar char="•"/>
            </a:pPr>
            <a:endParaRPr lang="en-US" altLang="en-US" sz="2000"/>
          </a:p>
          <a:p>
            <a:pPr marL="342900" indent="-342900">
              <a:buFont typeface="Arial" panose="020B0604020202020204" pitchFamily="34" charset="0"/>
              <a:buChar char="•"/>
            </a:pPr>
            <a:r>
              <a:rPr lang="en-US" altLang="en-US" sz="2000">
                <a:sym typeface="+mn-ea"/>
              </a:rPr>
              <a:t>Density was not required for static analysis, so it was left undefined (as static structural does not use mass-related effects).</a:t>
            </a:r>
            <a:endParaRPr lang="en-US" altLang="en-US" sz="2000"/>
          </a:p>
          <a:p>
            <a:pPr marL="342900" indent="-342900">
              <a:buFont typeface="Arial" panose="020B0604020202020204" pitchFamily="34" charset="0"/>
              <a:buChar char="•"/>
            </a:pPr>
            <a:endParaRPr lang="en-US" altLang="en-US" sz="2000"/>
          </a:p>
          <a:p>
            <a:pPr marL="342900" indent="-342900">
              <a:buFont typeface="Arial" panose="020B0604020202020204" pitchFamily="34" charset="0"/>
              <a:buChar char="•"/>
            </a:pPr>
            <a:r>
              <a:rPr lang="en-US" altLang="en-US" sz="2000">
                <a:sym typeface="+mn-ea"/>
              </a:rPr>
              <a:t>Saved the material and ensured it was assigned to the imported geometry inside the Static Structural model.</a:t>
            </a:r>
            <a:r>
              <a:rPr lang="en-US" sz="2000">
                <a:sym typeface="+mn-ea"/>
              </a:rPr>
              <a:t> </a:t>
            </a:r>
            <a:endParaRPr lang="en-US" sz="2000"/>
          </a:p>
          <a:p>
            <a:endParaRPr lang="en-US"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p:cTn id="7" dur="1000" fill="hold"/>
                                        <p:tgtEl>
                                          <p:spTgt spid="5">
                                            <p:txEl>
                                              <p:pRg st="2" end="2"/>
                                            </p:txEl>
                                          </p:spTgt>
                                        </p:tgtEl>
                                        <p:attrNameLst>
                                          <p:attrName>ppt_x</p:attrName>
                                        </p:attrNameLst>
                                      </p:cBhvr>
                                      <p:tavLst>
                                        <p:tav tm="0">
                                          <p:val>
                                            <p:strVal val="#ppt_x-.2"/>
                                          </p:val>
                                        </p:tav>
                                        <p:tav tm="100000">
                                          <p:val>
                                            <p:strVal val="#ppt_x"/>
                                          </p:val>
                                        </p:tav>
                                      </p:tavLst>
                                    </p:anim>
                                    <p:anim calcmode="lin" valueType="num">
                                      <p:cBhvr>
                                        <p:cTn id="8" dur="1000" fill="hold"/>
                                        <p:tgtEl>
                                          <p:spTgt spid="5">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5">
                                            <p:txEl>
                                              <p:pRg st="2" end="2"/>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1000" fill="hold"/>
                                        <p:tgtEl>
                                          <p:spTgt spid="6">
                                            <p:txEl>
                                              <p:pRg st="0" end="0"/>
                                            </p:txEl>
                                          </p:spTgt>
                                        </p:tgtEl>
                                        <p:attrNameLst>
                                          <p:attrName>ppt_x</p:attrName>
                                        </p:attrNameLst>
                                      </p:cBhvr>
                                      <p:tavLst>
                                        <p:tav tm="0">
                                          <p:val>
                                            <p:strVal val="#ppt_x-.2"/>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6">
                                            <p:txEl>
                                              <p:pRg st="0" end="0"/>
                                            </p:txEl>
                                          </p:spTgt>
                                        </p:tgtEl>
                                      </p:cBhvr>
                                    </p:animEffect>
                                  </p:childTnLst>
                                </p:cTn>
                              </p:par>
                              <p:par>
                                <p:cTn id="17" presetID="29"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p:cTn id="19" dur="1000" fill="hold"/>
                                        <p:tgtEl>
                                          <p:spTgt spid="6">
                                            <p:txEl>
                                              <p:pRg st="2" end="2"/>
                                            </p:txEl>
                                          </p:spTgt>
                                        </p:tgtEl>
                                        <p:attrNameLst>
                                          <p:attrName>ppt_x</p:attrName>
                                        </p:attrNameLst>
                                      </p:cBhvr>
                                      <p:tavLst>
                                        <p:tav tm="0">
                                          <p:val>
                                            <p:strVal val="#ppt_x-.2"/>
                                          </p:val>
                                        </p:tav>
                                        <p:tav tm="100000">
                                          <p:val>
                                            <p:strVal val="#ppt_x"/>
                                          </p:val>
                                        </p:tav>
                                      </p:tavLst>
                                    </p:anim>
                                    <p:anim calcmode="lin" valueType="num">
                                      <p:cBhvr>
                                        <p:cTn id="20" dur="1000" fill="hold"/>
                                        <p:tgtEl>
                                          <p:spTgt spid="6">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6">
                                            <p:txEl>
                                              <p:pRg st="2" end="2"/>
                                            </p:txEl>
                                          </p:spTgt>
                                        </p:tgtEl>
                                      </p:cBhvr>
                                    </p:animEffect>
                                  </p:childTnLst>
                                </p:cTn>
                              </p:par>
                              <p:par>
                                <p:cTn id="22" presetID="29"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1000" fill="hold"/>
                                        <p:tgtEl>
                                          <p:spTgt spid="6">
                                            <p:txEl>
                                              <p:pRg st="4" end="4"/>
                                            </p:txEl>
                                          </p:spTgt>
                                        </p:tgtEl>
                                        <p:attrNameLst>
                                          <p:attrName>ppt_x</p:attrName>
                                        </p:attrNameLst>
                                      </p:cBhvr>
                                      <p:tavLst>
                                        <p:tav tm="0">
                                          <p:val>
                                            <p:strVal val="#ppt_x-.2"/>
                                          </p:val>
                                        </p:tav>
                                        <p:tav tm="100000">
                                          <p:val>
                                            <p:strVal val="#ppt_x"/>
                                          </p:val>
                                        </p:tav>
                                      </p:tavLst>
                                    </p:anim>
                                    <p:anim calcmode="lin" valueType="num">
                                      <p:cBhvr>
                                        <p:cTn id="25" dur="1000" fill="hold"/>
                                        <p:tgtEl>
                                          <p:spTgt spid="6">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26" dur="1000"/>
                                        <p:tgtEl>
                                          <p:spTgt spid="6">
                                            <p:txEl>
                                              <p:pRg st="4" end="4"/>
                                            </p:txEl>
                                          </p:spTgt>
                                        </p:tgtEl>
                                      </p:cBhvr>
                                    </p:animEffect>
                                  </p:childTnLst>
                                </p:cTn>
                              </p:par>
                              <p:par>
                                <p:cTn id="27" presetID="29" presetClass="entr" presetSubtype="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 calcmode="lin" valueType="num">
                                      <p:cBhvr>
                                        <p:cTn id="29" dur="1000" fill="hold"/>
                                        <p:tgtEl>
                                          <p:spTgt spid="6">
                                            <p:txEl>
                                              <p:pRg st="6" end="6"/>
                                            </p:txEl>
                                          </p:spTgt>
                                        </p:tgtEl>
                                        <p:attrNameLst>
                                          <p:attrName>ppt_x</p:attrName>
                                        </p:attrNameLst>
                                      </p:cBhvr>
                                      <p:tavLst>
                                        <p:tav tm="0">
                                          <p:val>
                                            <p:strVal val="#ppt_x-.2"/>
                                          </p:val>
                                        </p:tav>
                                        <p:tav tm="100000">
                                          <p:val>
                                            <p:strVal val="#ppt_x"/>
                                          </p:val>
                                        </p:tav>
                                      </p:tavLst>
                                    </p:anim>
                                    <p:anim calcmode="lin" valueType="num">
                                      <p:cBhvr>
                                        <p:cTn id="30" dur="1000" fill="hold"/>
                                        <p:tgtEl>
                                          <p:spTgt spid="6">
                                            <p:txEl>
                                              <p:pRg st="6" end="6"/>
                                            </p:txEl>
                                          </p:spTgt>
                                        </p:tgtEl>
                                        <p:attrNameLst>
                                          <p:attrName>ppt_y</p:attrName>
                                        </p:attrNameLst>
                                      </p:cBhvr>
                                      <p:tavLst>
                                        <p:tav tm="0">
                                          <p:val>
                                            <p:strVal val="#ppt_y"/>
                                          </p:val>
                                        </p:tav>
                                        <p:tav tm="100000">
                                          <p:val>
                                            <p:strVal val="#ppt_y"/>
                                          </p:val>
                                        </p:tav>
                                      </p:tavLst>
                                    </p:anim>
                                    <p:animEffect transition="in" filter="wipe(right)" prLst="gradientSize: 0.1">
                                      <p:cBhvr>
                                        <p:cTn id="31" dur="1000"/>
                                        <p:tgtEl>
                                          <p:spTgt spid="6">
                                            <p:txEl>
                                              <p:pRg st="6" end="6"/>
                                            </p:txEl>
                                          </p:spTgt>
                                        </p:tgtEl>
                                      </p:cBhvr>
                                    </p:animEffect>
                                  </p:childTnLst>
                                </p:cTn>
                              </p:par>
                              <p:par>
                                <p:cTn id="32" presetID="29" presetClass="entr" presetSubtype="0" fill="hold" nodeType="withEffect">
                                  <p:stCondLst>
                                    <p:cond delay="0"/>
                                  </p:stCondLst>
                                  <p:childTnLst>
                                    <p:set>
                                      <p:cBhvr>
                                        <p:cTn id="33" dur="1" fill="hold">
                                          <p:stCondLst>
                                            <p:cond delay="0"/>
                                          </p:stCondLst>
                                        </p:cTn>
                                        <p:tgtEl>
                                          <p:spTgt spid="6">
                                            <p:txEl>
                                              <p:pRg st="8" end="8"/>
                                            </p:txEl>
                                          </p:spTgt>
                                        </p:tgtEl>
                                        <p:attrNameLst>
                                          <p:attrName>style.visibility</p:attrName>
                                        </p:attrNameLst>
                                      </p:cBhvr>
                                      <p:to>
                                        <p:strVal val="visible"/>
                                      </p:to>
                                    </p:set>
                                    <p:anim calcmode="lin" valueType="num">
                                      <p:cBhvr>
                                        <p:cTn id="34" dur="1000" fill="hold"/>
                                        <p:tgtEl>
                                          <p:spTgt spid="6">
                                            <p:txEl>
                                              <p:pRg st="8" end="8"/>
                                            </p:txEl>
                                          </p:spTgt>
                                        </p:tgtEl>
                                        <p:attrNameLst>
                                          <p:attrName>ppt_x</p:attrName>
                                        </p:attrNameLst>
                                      </p:cBhvr>
                                      <p:tavLst>
                                        <p:tav tm="0">
                                          <p:val>
                                            <p:strVal val="#ppt_x-.2"/>
                                          </p:val>
                                        </p:tav>
                                        <p:tav tm="100000">
                                          <p:val>
                                            <p:strVal val="#ppt_x"/>
                                          </p:val>
                                        </p:tav>
                                      </p:tavLst>
                                    </p:anim>
                                    <p:anim calcmode="lin" valueType="num">
                                      <p:cBhvr>
                                        <p:cTn id="35" dur="1000" fill="hold"/>
                                        <p:tgtEl>
                                          <p:spTgt spid="6">
                                            <p:txEl>
                                              <p:pRg st="8" end="8"/>
                                            </p:txEl>
                                          </p:spTgt>
                                        </p:tgtEl>
                                        <p:attrNameLst>
                                          <p:attrName>ppt_y</p:attrName>
                                        </p:attrNameLst>
                                      </p:cBhvr>
                                      <p:tavLst>
                                        <p:tav tm="0">
                                          <p:val>
                                            <p:strVal val="#ppt_y"/>
                                          </p:val>
                                        </p:tav>
                                        <p:tav tm="100000">
                                          <p:val>
                                            <p:strVal val="#ppt_y"/>
                                          </p:val>
                                        </p:tav>
                                      </p:tavLst>
                                    </p:anim>
                                    <p:animEffect transition="in" filter="wipe(right)" prLst="gradientSize: 0.1">
                                      <p:cBhvr>
                                        <p:cTn id="36" dur="1000"/>
                                        <p:tgtEl>
                                          <p:spTgt spid="6">
                                            <p:txEl>
                                              <p:pRg st="8" end="8"/>
                                            </p:txEl>
                                          </p:spTgt>
                                        </p:tgtEl>
                                      </p:cBhvr>
                                    </p:animEffect>
                                  </p:childTnLst>
                                </p:cTn>
                              </p:par>
                              <p:par>
                                <p:cTn id="37" presetID="29" presetClass="entr" presetSubtype="0" fill="hold"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 calcmode="lin" valueType="num">
                                      <p:cBhvr>
                                        <p:cTn id="39" dur="1000" fill="hold"/>
                                        <p:tgtEl>
                                          <p:spTgt spid="6">
                                            <p:txEl>
                                              <p:pRg st="10" end="10"/>
                                            </p:txEl>
                                          </p:spTgt>
                                        </p:tgtEl>
                                        <p:attrNameLst>
                                          <p:attrName>ppt_x</p:attrName>
                                        </p:attrNameLst>
                                      </p:cBhvr>
                                      <p:tavLst>
                                        <p:tav tm="0">
                                          <p:val>
                                            <p:strVal val="#ppt_x-.2"/>
                                          </p:val>
                                        </p:tav>
                                        <p:tav tm="100000">
                                          <p:val>
                                            <p:strVal val="#ppt_x"/>
                                          </p:val>
                                        </p:tav>
                                      </p:tavLst>
                                    </p:anim>
                                    <p:anim calcmode="lin" valueType="num">
                                      <p:cBhvr>
                                        <p:cTn id="40" dur="1000" fill="hold"/>
                                        <p:tgtEl>
                                          <p:spTgt spid="6">
                                            <p:txEl>
                                              <p:pRg st="10" end="10"/>
                                            </p:txEl>
                                          </p:spTgt>
                                        </p:tgtEl>
                                        <p:attrNameLst>
                                          <p:attrName>ppt_y</p:attrName>
                                        </p:attrNameLst>
                                      </p:cBhvr>
                                      <p:tavLst>
                                        <p:tav tm="0">
                                          <p:val>
                                            <p:strVal val="#ppt_y"/>
                                          </p:val>
                                        </p:tav>
                                        <p:tav tm="100000">
                                          <p:val>
                                            <p:strVal val="#ppt_y"/>
                                          </p:val>
                                        </p:tav>
                                      </p:tavLst>
                                    </p:anim>
                                    <p:animEffect transition="in" filter="wipe(right)" prLst="gradientSize: 0.1">
                                      <p:cBhvr>
                                        <p:cTn id="41" dur="1000"/>
                                        <p:tgtEl>
                                          <p:spTgt spid="6">
                                            <p:txEl>
                                              <p:pRg st="10" end="10"/>
                                            </p:txEl>
                                          </p:spTgt>
                                        </p:tgtEl>
                                      </p:cBhvr>
                                    </p:animEffect>
                                  </p:childTnLst>
                                </p:cTn>
                              </p:par>
                              <p:par>
                                <p:cTn id="42" presetID="29" presetClass="entr" presetSubtype="0" fill="hold" nodeType="withEffect">
                                  <p:stCondLst>
                                    <p:cond delay="0"/>
                                  </p:stCondLst>
                                  <p:childTnLst>
                                    <p:set>
                                      <p:cBhvr>
                                        <p:cTn id="43" dur="1" fill="hold">
                                          <p:stCondLst>
                                            <p:cond delay="0"/>
                                          </p:stCondLst>
                                        </p:cTn>
                                        <p:tgtEl>
                                          <p:spTgt spid="6">
                                            <p:txEl>
                                              <p:pRg st="12" end="12"/>
                                            </p:txEl>
                                          </p:spTgt>
                                        </p:tgtEl>
                                        <p:attrNameLst>
                                          <p:attrName>style.visibility</p:attrName>
                                        </p:attrNameLst>
                                      </p:cBhvr>
                                      <p:to>
                                        <p:strVal val="visible"/>
                                      </p:to>
                                    </p:set>
                                    <p:anim calcmode="lin" valueType="num">
                                      <p:cBhvr>
                                        <p:cTn id="44" dur="1000" fill="hold"/>
                                        <p:tgtEl>
                                          <p:spTgt spid="6">
                                            <p:txEl>
                                              <p:pRg st="12" end="12"/>
                                            </p:txEl>
                                          </p:spTgt>
                                        </p:tgtEl>
                                        <p:attrNameLst>
                                          <p:attrName>ppt_x</p:attrName>
                                        </p:attrNameLst>
                                      </p:cBhvr>
                                      <p:tavLst>
                                        <p:tav tm="0">
                                          <p:val>
                                            <p:strVal val="#ppt_x-.2"/>
                                          </p:val>
                                        </p:tav>
                                        <p:tav tm="100000">
                                          <p:val>
                                            <p:strVal val="#ppt_x"/>
                                          </p:val>
                                        </p:tav>
                                      </p:tavLst>
                                    </p:anim>
                                    <p:anim calcmode="lin" valueType="num">
                                      <p:cBhvr>
                                        <p:cTn id="45" dur="1000" fill="hold"/>
                                        <p:tgtEl>
                                          <p:spTgt spid="6">
                                            <p:txEl>
                                              <p:pRg st="12" end="12"/>
                                            </p:txEl>
                                          </p:spTgt>
                                        </p:tgtEl>
                                        <p:attrNameLst>
                                          <p:attrName>ppt_y</p:attrName>
                                        </p:attrNameLst>
                                      </p:cBhvr>
                                      <p:tavLst>
                                        <p:tav tm="0">
                                          <p:val>
                                            <p:strVal val="#ppt_y"/>
                                          </p:val>
                                        </p:tav>
                                        <p:tav tm="100000">
                                          <p:val>
                                            <p:strVal val="#ppt_y"/>
                                          </p:val>
                                        </p:tav>
                                      </p:tavLst>
                                    </p:anim>
                                    <p:animEffect transition="in" filter="wipe(right)" prLst="gradientSize: 0.1">
                                      <p:cBhvr>
                                        <p:cTn id="46" dur="1000"/>
                                        <p:tgtEl>
                                          <p:spTgt spid="6">
                                            <p:txEl>
                                              <p:pRg st="12" end="12"/>
                                            </p:txEl>
                                          </p:spTgt>
                                        </p:tgtEl>
                                      </p:cBhvr>
                                    </p:animEffect>
                                  </p:childTnLst>
                                </p:cTn>
                              </p:par>
                              <p:par>
                                <p:cTn id="47" presetID="29" presetClass="entr" presetSubtype="0" fill="hold" nodeType="with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anim calcmode="lin" valueType="num">
                                      <p:cBhvr>
                                        <p:cTn id="49" dur="1000" fill="hold"/>
                                        <p:tgtEl>
                                          <p:spTgt spid="6">
                                            <p:txEl>
                                              <p:pRg st="14" end="14"/>
                                            </p:txEl>
                                          </p:spTgt>
                                        </p:tgtEl>
                                        <p:attrNameLst>
                                          <p:attrName>ppt_x</p:attrName>
                                        </p:attrNameLst>
                                      </p:cBhvr>
                                      <p:tavLst>
                                        <p:tav tm="0">
                                          <p:val>
                                            <p:strVal val="#ppt_x-.2"/>
                                          </p:val>
                                        </p:tav>
                                        <p:tav tm="100000">
                                          <p:val>
                                            <p:strVal val="#ppt_x"/>
                                          </p:val>
                                        </p:tav>
                                      </p:tavLst>
                                    </p:anim>
                                    <p:anim calcmode="lin" valueType="num">
                                      <p:cBhvr>
                                        <p:cTn id="50" dur="1000" fill="hold"/>
                                        <p:tgtEl>
                                          <p:spTgt spid="6">
                                            <p:txEl>
                                              <p:pRg st="14" end="14"/>
                                            </p:txEl>
                                          </p:spTgt>
                                        </p:tgtEl>
                                        <p:attrNameLst>
                                          <p:attrName>ppt_y</p:attrName>
                                        </p:attrNameLst>
                                      </p:cBhvr>
                                      <p:tavLst>
                                        <p:tav tm="0">
                                          <p:val>
                                            <p:strVal val="#ppt_y"/>
                                          </p:val>
                                        </p:tav>
                                        <p:tav tm="100000">
                                          <p:val>
                                            <p:strVal val="#ppt_y"/>
                                          </p:val>
                                        </p:tav>
                                      </p:tavLst>
                                    </p:anim>
                                    <p:animEffect transition="in" filter="wipe(right)" prLst="gradientSize: 0.1">
                                      <p:cBhvr>
                                        <p:cTn id="51" dur="1000"/>
                                        <p:tgtEl>
                                          <p:spTgt spid="6">
                                            <p:txEl>
                                              <p:pRg st="14" end="14"/>
                                            </p:txEl>
                                          </p:spTgt>
                                        </p:tgtEl>
                                      </p:cBhvr>
                                    </p:animEffect>
                                  </p:childTnLst>
                                </p:cTn>
                              </p:par>
                              <p:par>
                                <p:cTn id="52" presetID="29" presetClass="entr" presetSubtype="0" fill="hold" nodeType="withEffect">
                                  <p:stCondLst>
                                    <p:cond delay="0"/>
                                  </p:stCondLst>
                                  <p:childTnLst>
                                    <p:set>
                                      <p:cBhvr>
                                        <p:cTn id="53" dur="1" fill="hold">
                                          <p:stCondLst>
                                            <p:cond delay="0"/>
                                          </p:stCondLst>
                                        </p:cTn>
                                        <p:tgtEl>
                                          <p:spTgt spid="6">
                                            <p:txEl>
                                              <p:pRg st="16" end="16"/>
                                            </p:txEl>
                                          </p:spTgt>
                                        </p:tgtEl>
                                        <p:attrNameLst>
                                          <p:attrName>style.visibility</p:attrName>
                                        </p:attrNameLst>
                                      </p:cBhvr>
                                      <p:to>
                                        <p:strVal val="visible"/>
                                      </p:to>
                                    </p:set>
                                    <p:anim calcmode="lin" valueType="num">
                                      <p:cBhvr>
                                        <p:cTn id="54" dur="1000" fill="hold"/>
                                        <p:tgtEl>
                                          <p:spTgt spid="6">
                                            <p:txEl>
                                              <p:pRg st="16" end="16"/>
                                            </p:txEl>
                                          </p:spTgt>
                                        </p:tgtEl>
                                        <p:attrNameLst>
                                          <p:attrName>ppt_x</p:attrName>
                                        </p:attrNameLst>
                                      </p:cBhvr>
                                      <p:tavLst>
                                        <p:tav tm="0">
                                          <p:val>
                                            <p:strVal val="#ppt_x-.2"/>
                                          </p:val>
                                        </p:tav>
                                        <p:tav tm="100000">
                                          <p:val>
                                            <p:strVal val="#ppt_x"/>
                                          </p:val>
                                        </p:tav>
                                      </p:tavLst>
                                    </p:anim>
                                    <p:anim calcmode="lin" valueType="num">
                                      <p:cBhvr>
                                        <p:cTn id="55" dur="1000" fill="hold"/>
                                        <p:tgtEl>
                                          <p:spTgt spid="6">
                                            <p:txEl>
                                              <p:pRg st="16" end="16"/>
                                            </p:txEl>
                                          </p:spTgt>
                                        </p:tgtEl>
                                        <p:attrNameLst>
                                          <p:attrName>ppt_y</p:attrName>
                                        </p:attrNameLst>
                                      </p:cBhvr>
                                      <p:tavLst>
                                        <p:tav tm="0">
                                          <p:val>
                                            <p:strVal val="#ppt_y"/>
                                          </p:val>
                                        </p:tav>
                                        <p:tav tm="100000">
                                          <p:val>
                                            <p:strVal val="#ppt_y"/>
                                          </p:val>
                                        </p:tav>
                                      </p:tavLst>
                                    </p:anim>
                                    <p:animEffect transition="in" filter="wipe(right)" prLst="gradientSize: 0.1">
                                      <p:cBhvr>
                                        <p:cTn id="56" dur="10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24" name="Shape 124"/>
        <p:cNvGrpSpPr/>
        <p:nvPr/>
      </p:nvGrpSpPr>
      <p:grpSpPr>
        <a:xfrm>
          <a:off x="0" y="0"/>
          <a:ext cx="0" cy="0"/>
          <a:chOff x="0" y="0"/>
          <a:chExt cx="0" cy="0"/>
        </a:xfrm>
      </p:grpSpPr>
      <p:grpSp>
        <p:nvGrpSpPr>
          <p:cNvPr id="140" name="Google Shape;140;p14"/>
          <p:cNvGrpSpPr/>
          <p:nvPr/>
        </p:nvGrpSpPr>
        <p:grpSpPr>
          <a:xfrm>
            <a:off x="12748958" y="8752048"/>
            <a:ext cx="5418540" cy="1580407"/>
            <a:chOff x="0" y="0"/>
            <a:chExt cx="7224720" cy="2107210"/>
          </a:xfrm>
        </p:grpSpPr>
        <p:grpSp>
          <p:nvGrpSpPr>
            <p:cNvPr id="141" name="Google Shape;141;p14"/>
            <p:cNvGrpSpPr/>
            <p:nvPr/>
          </p:nvGrpSpPr>
          <p:grpSpPr>
            <a:xfrm>
              <a:off x="0" y="0"/>
              <a:ext cx="2408240" cy="2107210"/>
              <a:chOff x="0" y="0"/>
              <a:chExt cx="812800" cy="711200"/>
            </a:xfrm>
          </p:grpSpPr>
          <p:sp>
            <p:nvSpPr>
              <p:cNvPr id="142" name="Google Shape;142;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143" name="Google Shape;143;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4" name="Google Shape;144;p14"/>
            <p:cNvGrpSpPr/>
            <p:nvPr/>
          </p:nvGrpSpPr>
          <p:grpSpPr>
            <a:xfrm>
              <a:off x="2408240" y="0"/>
              <a:ext cx="2408240" cy="2107210"/>
              <a:chOff x="0" y="0"/>
              <a:chExt cx="812800" cy="711200"/>
            </a:xfrm>
          </p:grpSpPr>
          <p:sp>
            <p:nvSpPr>
              <p:cNvPr id="145" name="Google Shape;145;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49FF"/>
              </a:solidFill>
              <a:ln>
                <a:noFill/>
              </a:ln>
            </p:spPr>
          </p:sp>
          <p:sp>
            <p:nvSpPr>
              <p:cNvPr id="146" name="Google Shape;146;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7" name="Google Shape;147;p14"/>
            <p:cNvGrpSpPr/>
            <p:nvPr/>
          </p:nvGrpSpPr>
          <p:grpSpPr>
            <a:xfrm>
              <a:off x="4816480" y="0"/>
              <a:ext cx="2408240" cy="2107210"/>
              <a:chOff x="0" y="0"/>
              <a:chExt cx="812800" cy="711200"/>
            </a:xfrm>
          </p:grpSpPr>
          <p:sp>
            <p:nvSpPr>
              <p:cNvPr id="148" name="Google Shape;148;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149" name="Google Shape;149;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pic>
        <p:nvPicPr>
          <p:cNvPr id="12" name="Picture 11" descr="Screenshot (818) - Copy"/>
          <p:cNvPicPr>
            <a:picLocks noChangeAspect="1"/>
          </p:cNvPicPr>
          <p:nvPr/>
        </p:nvPicPr>
        <p:blipFill>
          <a:blip r:embed="rId1"/>
          <a:stretch>
            <a:fillRect/>
          </a:stretch>
        </p:blipFill>
        <p:spPr>
          <a:xfrm flipH="1">
            <a:off x="-46990" y="0"/>
            <a:ext cx="76200" cy="10286365"/>
          </a:xfrm>
          <a:prstGeom prst="rect">
            <a:avLst/>
          </a:prstGeom>
        </p:spPr>
      </p:pic>
      <p:pic>
        <p:nvPicPr>
          <p:cNvPr id="13" name="Picture 12" descr="Screenshot (819) - Copy"/>
          <p:cNvPicPr>
            <a:picLocks noChangeAspect="1"/>
          </p:cNvPicPr>
          <p:nvPr/>
        </p:nvPicPr>
        <p:blipFill>
          <a:blip r:embed="rId2"/>
          <a:stretch>
            <a:fillRect/>
          </a:stretch>
        </p:blipFill>
        <p:spPr>
          <a:xfrm>
            <a:off x="0" y="-67945"/>
            <a:ext cx="76200" cy="102876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24" name="Shape 124"/>
        <p:cNvGrpSpPr/>
        <p:nvPr/>
      </p:nvGrpSpPr>
      <p:grpSpPr>
        <a:xfrm>
          <a:off x="0" y="0"/>
          <a:ext cx="0" cy="0"/>
          <a:chOff x="0" y="0"/>
          <a:chExt cx="0" cy="0"/>
        </a:xfrm>
      </p:grpSpPr>
      <p:grpSp>
        <p:nvGrpSpPr>
          <p:cNvPr id="140" name="Google Shape;140;p14"/>
          <p:cNvGrpSpPr/>
          <p:nvPr/>
        </p:nvGrpSpPr>
        <p:grpSpPr>
          <a:xfrm>
            <a:off x="12748958" y="8752048"/>
            <a:ext cx="5418540" cy="1580407"/>
            <a:chOff x="0" y="0"/>
            <a:chExt cx="7224720" cy="2107210"/>
          </a:xfrm>
        </p:grpSpPr>
        <p:grpSp>
          <p:nvGrpSpPr>
            <p:cNvPr id="141" name="Google Shape;141;p14"/>
            <p:cNvGrpSpPr/>
            <p:nvPr/>
          </p:nvGrpSpPr>
          <p:grpSpPr>
            <a:xfrm>
              <a:off x="0" y="0"/>
              <a:ext cx="2408240" cy="2107210"/>
              <a:chOff x="0" y="0"/>
              <a:chExt cx="812800" cy="711200"/>
            </a:xfrm>
          </p:grpSpPr>
          <p:sp>
            <p:nvSpPr>
              <p:cNvPr id="142" name="Google Shape;142;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143" name="Google Shape;143;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4" name="Google Shape;144;p14"/>
            <p:cNvGrpSpPr/>
            <p:nvPr/>
          </p:nvGrpSpPr>
          <p:grpSpPr>
            <a:xfrm>
              <a:off x="2408240" y="0"/>
              <a:ext cx="2408240" cy="2107210"/>
              <a:chOff x="0" y="0"/>
              <a:chExt cx="812800" cy="711200"/>
            </a:xfrm>
          </p:grpSpPr>
          <p:sp>
            <p:nvSpPr>
              <p:cNvPr id="145" name="Google Shape;145;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49FF"/>
              </a:solidFill>
              <a:ln>
                <a:noFill/>
              </a:ln>
            </p:spPr>
          </p:sp>
          <p:sp>
            <p:nvSpPr>
              <p:cNvPr id="146" name="Google Shape;146;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7" name="Google Shape;147;p14"/>
            <p:cNvGrpSpPr/>
            <p:nvPr/>
          </p:nvGrpSpPr>
          <p:grpSpPr>
            <a:xfrm>
              <a:off x="4816480" y="0"/>
              <a:ext cx="2408240" cy="2107210"/>
              <a:chOff x="0" y="0"/>
              <a:chExt cx="812800" cy="711200"/>
            </a:xfrm>
          </p:grpSpPr>
          <p:sp>
            <p:nvSpPr>
              <p:cNvPr id="148" name="Google Shape;148;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149" name="Google Shape;149;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6" name="Text Box 5"/>
          <p:cNvSpPr txBox="1"/>
          <p:nvPr/>
        </p:nvSpPr>
        <p:spPr>
          <a:xfrm>
            <a:off x="7198360" y="6985"/>
            <a:ext cx="11123295" cy="1985645"/>
          </a:xfrm>
          <a:prstGeom prst="rect">
            <a:avLst/>
          </a:prstGeom>
          <a:noFill/>
        </p:spPr>
        <p:txBody>
          <a:bodyPr wrap="square" rtlCol="0">
            <a:noAutofit/>
          </a:bodyPr>
          <a:p>
            <a:pPr algn="ctr"/>
            <a:endParaRPr lang="en-US" altLang="en-US" sz="3200" b="1"/>
          </a:p>
          <a:p>
            <a:pPr algn="ctr"/>
            <a:endParaRPr lang="en-US" altLang="en-US" sz="3200" b="1"/>
          </a:p>
          <a:p>
            <a:pPr algn="ctr"/>
            <a:r>
              <a:rPr lang="en-US" altLang="en-US" sz="3200" b="1"/>
              <a:t>Defining Geometry (Transient Structural)</a:t>
            </a:r>
            <a:endParaRPr lang="en-US" altLang="en-US" sz="2400"/>
          </a:p>
        </p:txBody>
      </p:sp>
      <p:sp>
        <p:nvSpPr>
          <p:cNvPr id="7" name="Text Box 6"/>
          <p:cNvSpPr txBox="1"/>
          <p:nvPr/>
        </p:nvSpPr>
        <p:spPr>
          <a:xfrm>
            <a:off x="7404100" y="2269490"/>
            <a:ext cx="10848975" cy="7950200"/>
          </a:xfrm>
          <a:prstGeom prst="rect">
            <a:avLst/>
          </a:prstGeom>
          <a:noFill/>
        </p:spPr>
        <p:txBody>
          <a:bodyPr wrap="square" rtlCol="0">
            <a:noAutofit/>
          </a:bodyPr>
          <a:p>
            <a:pPr marL="342900" indent="-342900">
              <a:buFont typeface="Arial" panose="020B0604020202020204" pitchFamily="34" charset="0"/>
              <a:buChar char="•"/>
            </a:pPr>
            <a:r>
              <a:rPr lang="en-US" altLang="en-US" sz="2400"/>
              <a:t>Created the base geometry for the simulation using SpaceClaim/DesignModeler.</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Drew a hexagonal cross-section to represent the sample element for loading analysis.</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Ensured that all edges and dimensions were cleanly constrained for accurate meshing later.</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Extruded the hexagon by 20 mm to form a solid 3D body for transient loading.</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Verified geometry orientation to correctly apply the fixed support on one face and time-varying force on the opposite face.</a:t>
            </a:r>
            <a:endParaRPr lang="en-US" altLang="en-US" sz="2400"/>
          </a:p>
          <a:p>
            <a:pPr marL="342900" indent="-342900">
              <a:buFont typeface="Arial" panose="020B0604020202020204" pitchFamily="34" charset="0"/>
              <a:buChar char="•"/>
            </a:pPr>
            <a:endParaRPr lang="en-US" altLang="en-US" sz="2400"/>
          </a:p>
          <a:p>
            <a:pPr marL="342900" indent="-342900">
              <a:buFont typeface="Arial" panose="020B0604020202020204" pitchFamily="34" charset="0"/>
              <a:buChar char="•"/>
            </a:pPr>
            <a:r>
              <a:rPr lang="en-US" altLang="en-US" sz="2400"/>
              <a:t>Saved and updated the geometry so it automatically transferred into the Transient Structural system.</a:t>
            </a:r>
            <a:endParaRPr lang="en-US" altLang="en-US" sz="2400"/>
          </a:p>
        </p:txBody>
      </p:sp>
      <p:pic>
        <p:nvPicPr>
          <p:cNvPr id="11" name="Picture 10" descr="Screenshot (819) - Copy"/>
          <p:cNvPicPr>
            <a:picLocks noChangeAspect="1"/>
          </p:cNvPicPr>
          <p:nvPr/>
        </p:nvPicPr>
        <p:blipFill>
          <a:blip r:embed="rId1"/>
          <a:stretch>
            <a:fillRect/>
          </a:stretch>
        </p:blipFill>
        <p:spPr>
          <a:xfrm>
            <a:off x="0" y="-67945"/>
            <a:ext cx="6851015" cy="102876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ppt_x</p:attrName>
                                        </p:attrNameLst>
                                      </p:cBhvr>
                                      <p:tavLst>
                                        <p:tav tm="0">
                                          <p:val>
                                            <p:strVal val="#ppt_x-.2"/>
                                          </p:val>
                                        </p:tav>
                                        <p:tav tm="100000">
                                          <p:val>
                                            <p:strVal val="#ppt_x"/>
                                          </p:val>
                                        </p:tav>
                                      </p:tavLst>
                                    </p:anim>
                                    <p:anim calcmode="lin" valueType="num">
                                      <p:cBhvr>
                                        <p:cTn id="8"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p:cTn id="14" dur="1000" fill="hold"/>
                                        <p:tgtEl>
                                          <p:spTgt spid="7">
                                            <p:txEl>
                                              <p:pRg st="0" end="0"/>
                                            </p:txEl>
                                          </p:spTgt>
                                        </p:tgtEl>
                                        <p:attrNameLst>
                                          <p:attrName>ppt_x</p:attrName>
                                        </p:attrNameLst>
                                      </p:cBhvr>
                                      <p:tavLst>
                                        <p:tav tm="0">
                                          <p:val>
                                            <p:strVal val="#ppt_x-.2"/>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7">
                                            <p:txEl>
                                              <p:pRg st="0" end="0"/>
                                            </p:txEl>
                                          </p:spTgt>
                                        </p:tgtEl>
                                      </p:cBhvr>
                                    </p:animEffect>
                                  </p:childTnLst>
                                </p:cTn>
                              </p:par>
                              <p:par>
                                <p:cTn id="17" presetID="29"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p:cTn id="19" dur="1000" fill="hold"/>
                                        <p:tgtEl>
                                          <p:spTgt spid="7">
                                            <p:txEl>
                                              <p:pRg st="2" end="2"/>
                                            </p:txEl>
                                          </p:spTgt>
                                        </p:tgtEl>
                                        <p:attrNameLst>
                                          <p:attrName>ppt_x</p:attrName>
                                        </p:attrNameLst>
                                      </p:cBhvr>
                                      <p:tavLst>
                                        <p:tav tm="0">
                                          <p:val>
                                            <p:strVal val="#ppt_x-.2"/>
                                          </p:val>
                                        </p:tav>
                                        <p:tav tm="100000">
                                          <p:val>
                                            <p:strVal val="#ppt_x"/>
                                          </p:val>
                                        </p:tav>
                                      </p:tavLst>
                                    </p:anim>
                                    <p:anim calcmode="lin" valueType="num">
                                      <p:cBhvr>
                                        <p:cTn id="20" dur="1000" fill="hold"/>
                                        <p:tgtEl>
                                          <p:spTgt spid="7">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7">
                                            <p:txEl>
                                              <p:pRg st="2" end="2"/>
                                            </p:txEl>
                                          </p:spTgt>
                                        </p:tgtEl>
                                      </p:cBhvr>
                                    </p:animEffect>
                                  </p:childTnLst>
                                </p:cTn>
                              </p:par>
                              <p:par>
                                <p:cTn id="22" presetID="29" presetClass="entr" presetSubtype="0"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 calcmode="lin" valueType="num">
                                      <p:cBhvr>
                                        <p:cTn id="24" dur="1000" fill="hold"/>
                                        <p:tgtEl>
                                          <p:spTgt spid="7">
                                            <p:txEl>
                                              <p:pRg st="4" end="4"/>
                                            </p:txEl>
                                          </p:spTgt>
                                        </p:tgtEl>
                                        <p:attrNameLst>
                                          <p:attrName>ppt_x</p:attrName>
                                        </p:attrNameLst>
                                      </p:cBhvr>
                                      <p:tavLst>
                                        <p:tav tm="0">
                                          <p:val>
                                            <p:strVal val="#ppt_x-.2"/>
                                          </p:val>
                                        </p:tav>
                                        <p:tav tm="100000">
                                          <p:val>
                                            <p:strVal val="#ppt_x"/>
                                          </p:val>
                                        </p:tav>
                                      </p:tavLst>
                                    </p:anim>
                                    <p:anim calcmode="lin" valueType="num">
                                      <p:cBhvr>
                                        <p:cTn id="25" dur="1000" fill="hold"/>
                                        <p:tgtEl>
                                          <p:spTgt spid="7">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26" dur="1000"/>
                                        <p:tgtEl>
                                          <p:spTgt spid="7">
                                            <p:txEl>
                                              <p:pRg st="4" end="4"/>
                                            </p:txEl>
                                          </p:spTgt>
                                        </p:tgtEl>
                                      </p:cBhvr>
                                    </p:animEffect>
                                  </p:childTnLst>
                                </p:cTn>
                              </p:par>
                              <p:par>
                                <p:cTn id="27" presetID="29" presetClass="entr" presetSubtype="0"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 calcmode="lin" valueType="num">
                                      <p:cBhvr>
                                        <p:cTn id="29" dur="1000" fill="hold"/>
                                        <p:tgtEl>
                                          <p:spTgt spid="7">
                                            <p:txEl>
                                              <p:pRg st="6" end="6"/>
                                            </p:txEl>
                                          </p:spTgt>
                                        </p:tgtEl>
                                        <p:attrNameLst>
                                          <p:attrName>ppt_x</p:attrName>
                                        </p:attrNameLst>
                                      </p:cBhvr>
                                      <p:tavLst>
                                        <p:tav tm="0">
                                          <p:val>
                                            <p:strVal val="#ppt_x-.2"/>
                                          </p:val>
                                        </p:tav>
                                        <p:tav tm="100000">
                                          <p:val>
                                            <p:strVal val="#ppt_x"/>
                                          </p:val>
                                        </p:tav>
                                      </p:tavLst>
                                    </p:anim>
                                    <p:anim calcmode="lin" valueType="num">
                                      <p:cBhvr>
                                        <p:cTn id="30" dur="1000" fill="hold"/>
                                        <p:tgtEl>
                                          <p:spTgt spid="7">
                                            <p:txEl>
                                              <p:pRg st="6" end="6"/>
                                            </p:txEl>
                                          </p:spTgt>
                                        </p:tgtEl>
                                        <p:attrNameLst>
                                          <p:attrName>ppt_y</p:attrName>
                                        </p:attrNameLst>
                                      </p:cBhvr>
                                      <p:tavLst>
                                        <p:tav tm="0">
                                          <p:val>
                                            <p:strVal val="#ppt_y"/>
                                          </p:val>
                                        </p:tav>
                                        <p:tav tm="100000">
                                          <p:val>
                                            <p:strVal val="#ppt_y"/>
                                          </p:val>
                                        </p:tav>
                                      </p:tavLst>
                                    </p:anim>
                                    <p:animEffect transition="in" filter="wipe(right)" prLst="gradientSize: 0.1">
                                      <p:cBhvr>
                                        <p:cTn id="31" dur="1000"/>
                                        <p:tgtEl>
                                          <p:spTgt spid="7">
                                            <p:txEl>
                                              <p:pRg st="6" end="6"/>
                                            </p:txEl>
                                          </p:spTgt>
                                        </p:tgtEl>
                                      </p:cBhvr>
                                    </p:animEffect>
                                  </p:childTnLst>
                                </p:cTn>
                              </p:par>
                              <p:par>
                                <p:cTn id="32" presetID="29" presetClass="entr" presetSubtype="0" fill="hold" nodeType="withEffect">
                                  <p:stCondLst>
                                    <p:cond delay="0"/>
                                  </p:stCondLst>
                                  <p:childTnLst>
                                    <p:set>
                                      <p:cBhvr>
                                        <p:cTn id="33" dur="1" fill="hold">
                                          <p:stCondLst>
                                            <p:cond delay="0"/>
                                          </p:stCondLst>
                                        </p:cTn>
                                        <p:tgtEl>
                                          <p:spTgt spid="7">
                                            <p:txEl>
                                              <p:pRg st="8" end="8"/>
                                            </p:txEl>
                                          </p:spTgt>
                                        </p:tgtEl>
                                        <p:attrNameLst>
                                          <p:attrName>style.visibility</p:attrName>
                                        </p:attrNameLst>
                                      </p:cBhvr>
                                      <p:to>
                                        <p:strVal val="visible"/>
                                      </p:to>
                                    </p:set>
                                    <p:anim calcmode="lin" valueType="num">
                                      <p:cBhvr>
                                        <p:cTn id="34" dur="1000" fill="hold"/>
                                        <p:tgtEl>
                                          <p:spTgt spid="7">
                                            <p:txEl>
                                              <p:pRg st="8" end="8"/>
                                            </p:txEl>
                                          </p:spTgt>
                                        </p:tgtEl>
                                        <p:attrNameLst>
                                          <p:attrName>ppt_x</p:attrName>
                                        </p:attrNameLst>
                                      </p:cBhvr>
                                      <p:tavLst>
                                        <p:tav tm="0">
                                          <p:val>
                                            <p:strVal val="#ppt_x-.2"/>
                                          </p:val>
                                        </p:tav>
                                        <p:tav tm="100000">
                                          <p:val>
                                            <p:strVal val="#ppt_x"/>
                                          </p:val>
                                        </p:tav>
                                      </p:tavLst>
                                    </p:anim>
                                    <p:anim calcmode="lin" valueType="num">
                                      <p:cBhvr>
                                        <p:cTn id="35" dur="1000" fill="hold"/>
                                        <p:tgtEl>
                                          <p:spTgt spid="7">
                                            <p:txEl>
                                              <p:pRg st="8" end="8"/>
                                            </p:txEl>
                                          </p:spTgt>
                                        </p:tgtEl>
                                        <p:attrNameLst>
                                          <p:attrName>ppt_y</p:attrName>
                                        </p:attrNameLst>
                                      </p:cBhvr>
                                      <p:tavLst>
                                        <p:tav tm="0">
                                          <p:val>
                                            <p:strVal val="#ppt_y"/>
                                          </p:val>
                                        </p:tav>
                                        <p:tav tm="100000">
                                          <p:val>
                                            <p:strVal val="#ppt_y"/>
                                          </p:val>
                                        </p:tav>
                                      </p:tavLst>
                                    </p:anim>
                                    <p:animEffect transition="in" filter="wipe(right)" prLst="gradientSize: 0.1">
                                      <p:cBhvr>
                                        <p:cTn id="36" dur="1000"/>
                                        <p:tgtEl>
                                          <p:spTgt spid="7">
                                            <p:txEl>
                                              <p:pRg st="8" end="8"/>
                                            </p:txEl>
                                          </p:spTgt>
                                        </p:tgtEl>
                                      </p:cBhvr>
                                    </p:animEffect>
                                  </p:childTnLst>
                                </p:cTn>
                              </p:par>
                              <p:par>
                                <p:cTn id="37" presetID="29" presetClass="entr" presetSubtype="0" fill="hold"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 calcmode="lin" valueType="num">
                                      <p:cBhvr>
                                        <p:cTn id="39" dur="1000" fill="hold"/>
                                        <p:tgtEl>
                                          <p:spTgt spid="7">
                                            <p:txEl>
                                              <p:pRg st="10" end="10"/>
                                            </p:txEl>
                                          </p:spTgt>
                                        </p:tgtEl>
                                        <p:attrNameLst>
                                          <p:attrName>ppt_x</p:attrName>
                                        </p:attrNameLst>
                                      </p:cBhvr>
                                      <p:tavLst>
                                        <p:tav tm="0">
                                          <p:val>
                                            <p:strVal val="#ppt_x-.2"/>
                                          </p:val>
                                        </p:tav>
                                        <p:tav tm="100000">
                                          <p:val>
                                            <p:strVal val="#ppt_x"/>
                                          </p:val>
                                        </p:tav>
                                      </p:tavLst>
                                    </p:anim>
                                    <p:anim calcmode="lin" valueType="num">
                                      <p:cBhvr>
                                        <p:cTn id="40" dur="1000" fill="hold"/>
                                        <p:tgtEl>
                                          <p:spTgt spid="7">
                                            <p:txEl>
                                              <p:pRg st="10" end="10"/>
                                            </p:txEl>
                                          </p:spTgt>
                                        </p:tgtEl>
                                        <p:attrNameLst>
                                          <p:attrName>ppt_y</p:attrName>
                                        </p:attrNameLst>
                                      </p:cBhvr>
                                      <p:tavLst>
                                        <p:tav tm="0">
                                          <p:val>
                                            <p:strVal val="#ppt_y"/>
                                          </p:val>
                                        </p:tav>
                                        <p:tav tm="100000">
                                          <p:val>
                                            <p:strVal val="#ppt_y"/>
                                          </p:val>
                                        </p:tav>
                                      </p:tavLst>
                                    </p:anim>
                                    <p:animEffect transition="in" filter="wipe(right)" prLst="gradientSize: 0.1">
                                      <p:cBhvr>
                                        <p:cTn id="41" dur="10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24" name="Shape 124"/>
        <p:cNvGrpSpPr/>
        <p:nvPr/>
      </p:nvGrpSpPr>
      <p:grpSpPr>
        <a:xfrm>
          <a:off x="0" y="0"/>
          <a:ext cx="0" cy="0"/>
          <a:chOff x="0" y="0"/>
          <a:chExt cx="0" cy="0"/>
        </a:xfrm>
      </p:grpSpPr>
      <p:grpSp>
        <p:nvGrpSpPr>
          <p:cNvPr id="140" name="Google Shape;140;p14"/>
          <p:cNvGrpSpPr/>
          <p:nvPr/>
        </p:nvGrpSpPr>
        <p:grpSpPr>
          <a:xfrm>
            <a:off x="12748958" y="8752048"/>
            <a:ext cx="5418540" cy="1580407"/>
            <a:chOff x="0" y="0"/>
            <a:chExt cx="7224720" cy="2107210"/>
          </a:xfrm>
        </p:grpSpPr>
        <p:grpSp>
          <p:nvGrpSpPr>
            <p:cNvPr id="141" name="Google Shape;141;p14"/>
            <p:cNvGrpSpPr/>
            <p:nvPr/>
          </p:nvGrpSpPr>
          <p:grpSpPr>
            <a:xfrm>
              <a:off x="0" y="0"/>
              <a:ext cx="2408240" cy="2107210"/>
              <a:chOff x="0" y="0"/>
              <a:chExt cx="812800" cy="711200"/>
            </a:xfrm>
          </p:grpSpPr>
          <p:sp>
            <p:nvSpPr>
              <p:cNvPr id="142" name="Google Shape;142;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143" name="Google Shape;143;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4" name="Google Shape;144;p14"/>
            <p:cNvGrpSpPr/>
            <p:nvPr/>
          </p:nvGrpSpPr>
          <p:grpSpPr>
            <a:xfrm>
              <a:off x="2408240" y="0"/>
              <a:ext cx="2408240" cy="2107210"/>
              <a:chOff x="0" y="0"/>
              <a:chExt cx="812800" cy="711200"/>
            </a:xfrm>
          </p:grpSpPr>
          <p:sp>
            <p:nvSpPr>
              <p:cNvPr id="145" name="Google Shape;145;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1649FF"/>
              </a:solidFill>
              <a:ln>
                <a:noFill/>
              </a:ln>
            </p:spPr>
          </p:sp>
          <p:sp>
            <p:nvSpPr>
              <p:cNvPr id="146" name="Google Shape;146;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7" name="Google Shape;147;p14"/>
            <p:cNvGrpSpPr/>
            <p:nvPr/>
          </p:nvGrpSpPr>
          <p:grpSpPr>
            <a:xfrm>
              <a:off x="4816480" y="0"/>
              <a:ext cx="2408240" cy="2107210"/>
              <a:chOff x="0" y="0"/>
              <a:chExt cx="812800" cy="711200"/>
            </a:xfrm>
          </p:grpSpPr>
          <p:sp>
            <p:nvSpPr>
              <p:cNvPr id="148" name="Google Shape;148;p1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000000"/>
              </a:solidFill>
              <a:ln>
                <a:noFill/>
              </a:ln>
            </p:spPr>
          </p:sp>
          <p:sp>
            <p:nvSpPr>
              <p:cNvPr id="149" name="Google Shape;149;p14"/>
              <p:cNvSpPr txBox="1"/>
              <p:nvPr/>
            </p:nvSpPr>
            <p:spPr>
              <a:xfrm>
                <a:off x="127000" y="273050"/>
                <a:ext cx="558800" cy="387350"/>
              </a:xfrm>
              <a:prstGeom prst="rect">
                <a:avLst/>
              </a:prstGeom>
              <a:noFill/>
              <a:ln>
                <a:noFill/>
              </a:ln>
            </p:spPr>
            <p:txBody>
              <a:bodyPr spcFirstLastPara="1" wrap="square" lIns="50800" tIns="50800" rIns="50800" bIns="50800" anchor="ctr" anchorCtr="0">
                <a:noAutofit/>
              </a:bodyPr>
              <a:lstStyle/>
              <a:p>
                <a:pPr marL="0" marR="0" lvl="0" indent="0" algn="ctr" rtl="0">
                  <a:lnSpc>
                    <a:spcPct val="18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pic>
        <p:nvPicPr>
          <p:cNvPr id="1" name="Picture 0" descr="Screenshot (819) - Copy"/>
          <p:cNvPicPr>
            <a:picLocks noChangeAspect="1"/>
          </p:cNvPicPr>
          <p:nvPr/>
        </p:nvPicPr>
        <p:blipFill>
          <a:blip r:embed="rId1"/>
          <a:stretch>
            <a:fillRect/>
          </a:stretch>
        </p:blipFill>
        <p:spPr>
          <a:xfrm>
            <a:off x="-153035" y="154305"/>
            <a:ext cx="102235" cy="10287635"/>
          </a:xfrm>
          <a:prstGeom prst="rect">
            <a:avLst/>
          </a:prstGeom>
        </p:spPr>
      </p:pic>
      <p:pic>
        <p:nvPicPr>
          <p:cNvPr id="4" name="Picture 3" descr="Screenshot (820)"/>
          <p:cNvPicPr>
            <a:picLocks noChangeAspect="1"/>
          </p:cNvPicPr>
          <p:nvPr/>
        </p:nvPicPr>
        <p:blipFill>
          <a:blip r:embed="rId2"/>
          <a:stretch>
            <a:fillRect/>
          </a:stretch>
        </p:blipFill>
        <p:spPr>
          <a:xfrm>
            <a:off x="-153035" y="0"/>
            <a:ext cx="76200" cy="10287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TABLE_ENDDRAG_ORIGIN_RECT" val="583*327"/>
  <p:tag name="TABLE_ENDDRAG_RECT" val="110*229*583*327"/>
</p:tagLst>
</file>

<file path=ppt/tags/tag2.xml><?xml version="1.0" encoding="utf-8"?>
<p:tagLst xmlns:p="http://schemas.openxmlformats.org/presentationml/2006/main">
  <p:tag name="TABLE_ENDDRAG_ORIGIN_RECT" val="533*313"/>
  <p:tag name="TABLE_ENDDRAG_RECT" val="906*305*533*313"/>
</p:tagLst>
</file>

<file path=ppt/tags/tag3.xml><?xml version="1.0" encoding="utf-8"?>
<p:tagLst xmlns:p="http://schemas.openxmlformats.org/presentationml/2006/main">
  <p:tag name="TABLE_ENDDRAG_ORIGIN_RECT" val="527*255"/>
  <p:tag name="TABLE_ENDDRAG_RECT" val="21*243*527*255"/>
</p:tagLst>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7962</Words>
  <Application>WPS Presentation</Application>
  <PresentationFormat/>
  <Paragraphs>292</Paragraphs>
  <Slides>22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Arial</vt:lpstr>
      <vt:lpstr>SimSun</vt:lpstr>
      <vt:lpstr>Wingdings</vt:lpstr>
      <vt:lpstr>Arial</vt:lpstr>
      <vt:lpstr>Calibri</vt:lpstr>
      <vt:lpstr>Archivo Black</vt:lpstr>
      <vt:lpstr>Roboto</vt:lpstr>
      <vt:lpstr>Microsoft YaHei</vt:lpstr>
      <vt:lpstr>Arial Unicode MS</vt:lpstr>
      <vt:lpstr>Bodoni MT Black</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Arish Butt</cp:lastModifiedBy>
  <cp:revision>25</cp:revision>
  <dcterms:created xsi:type="dcterms:W3CDTF">2025-11-27T12:20:57Z</dcterms:created>
  <dcterms:modified xsi:type="dcterms:W3CDTF">2025-11-27T17:09:59Z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1740824AA9F34C209BE42A13B4937267_12</vt:lpwstr>
  </property>
  <property fmtid="{D5CDD505-2E9C-101B-9397-08002B2CF9AE}" pid="3" name="KSOProductBuildVer">
    <vt:lpwstr>1033-12.2.0.23155</vt:lpwstr>
  </property>
</Properties>
</file>